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313" r:id="rId3"/>
    <p:sldId id="257" r:id="rId4"/>
    <p:sldId id="314" r:id="rId5"/>
    <p:sldId id="315" r:id="rId6"/>
    <p:sldId id="258" r:id="rId7"/>
    <p:sldId id="259" r:id="rId8"/>
    <p:sldId id="260" r:id="rId9"/>
    <p:sldId id="261" r:id="rId10"/>
    <p:sldId id="262" r:id="rId11"/>
    <p:sldId id="263" r:id="rId12"/>
    <p:sldId id="269" r:id="rId13"/>
    <p:sldId id="264" r:id="rId14"/>
    <p:sldId id="267" r:id="rId15"/>
    <p:sldId id="306" r:id="rId16"/>
    <p:sldId id="307" r:id="rId17"/>
    <p:sldId id="309" r:id="rId18"/>
    <p:sldId id="268" r:id="rId19"/>
    <p:sldId id="270" r:id="rId20"/>
    <p:sldId id="311" r:id="rId21"/>
    <p:sldId id="272"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3102B-06B7-4190-BD03-D012F859000B}"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B9A092AC-D542-4791-B3F6-5CB05988D32C}">
      <dgm:prSet/>
      <dgm:spPr/>
      <dgm:t>
        <a:bodyPr/>
        <a:lstStyle/>
        <a:p>
          <a:pPr rtl="0"/>
          <a:r>
            <a:rPr lang="en-IN" smtClean="0"/>
            <a:t>Hydrodynamic Lubrication</a:t>
          </a:r>
          <a:endParaRPr lang="en-IN"/>
        </a:p>
      </dgm:t>
    </dgm:pt>
    <dgm:pt modelId="{C019766B-2070-46DF-8402-953617883C0B}" type="parTrans" cxnId="{7D67BF8F-743A-4845-9FEE-AC7A71B970A2}">
      <dgm:prSet/>
      <dgm:spPr/>
      <dgm:t>
        <a:bodyPr/>
        <a:lstStyle/>
        <a:p>
          <a:endParaRPr lang="en-US"/>
        </a:p>
      </dgm:t>
    </dgm:pt>
    <dgm:pt modelId="{81E24937-3C62-4822-91D7-554770D66AC1}" type="sibTrans" cxnId="{7D67BF8F-743A-4845-9FEE-AC7A71B970A2}">
      <dgm:prSet/>
      <dgm:spPr/>
      <dgm:t>
        <a:bodyPr/>
        <a:lstStyle/>
        <a:p>
          <a:endParaRPr lang="en-US"/>
        </a:p>
      </dgm:t>
    </dgm:pt>
    <dgm:pt modelId="{CAEC3C6F-2864-4961-BE16-333DB92F5015}">
      <dgm:prSet/>
      <dgm:spPr/>
      <dgm:t>
        <a:bodyPr/>
        <a:lstStyle/>
        <a:p>
          <a:pPr rtl="0"/>
          <a:r>
            <a:rPr lang="en-IN" smtClean="0"/>
            <a:t>Hydrostatic Lubrication</a:t>
          </a:r>
          <a:endParaRPr lang="en-IN"/>
        </a:p>
      </dgm:t>
    </dgm:pt>
    <dgm:pt modelId="{C8FE3A01-34CD-4FD5-B0CC-47576D32B3B3}" type="parTrans" cxnId="{EF87C1CF-A482-4080-8C19-11CA1B53EDC7}">
      <dgm:prSet/>
      <dgm:spPr/>
      <dgm:t>
        <a:bodyPr/>
        <a:lstStyle/>
        <a:p>
          <a:endParaRPr lang="en-US"/>
        </a:p>
      </dgm:t>
    </dgm:pt>
    <dgm:pt modelId="{3CC3E70B-7D25-4D27-8191-F3DF770797DD}" type="sibTrans" cxnId="{EF87C1CF-A482-4080-8C19-11CA1B53EDC7}">
      <dgm:prSet/>
      <dgm:spPr/>
      <dgm:t>
        <a:bodyPr/>
        <a:lstStyle/>
        <a:p>
          <a:endParaRPr lang="en-US"/>
        </a:p>
      </dgm:t>
    </dgm:pt>
    <dgm:pt modelId="{2DF2EFF9-D20D-4989-BE55-B289025B9A88}">
      <dgm:prSet/>
      <dgm:spPr/>
      <dgm:t>
        <a:bodyPr/>
        <a:lstStyle/>
        <a:p>
          <a:pPr rtl="0"/>
          <a:r>
            <a:rPr lang="en-IN" smtClean="0"/>
            <a:t>Elastohydrodynamic Lubrication</a:t>
          </a:r>
          <a:endParaRPr lang="en-IN"/>
        </a:p>
      </dgm:t>
    </dgm:pt>
    <dgm:pt modelId="{B51F58B5-382B-476C-854F-EAF39AA22D1D}" type="parTrans" cxnId="{55782750-EC71-4184-A93E-87BC475A2A17}">
      <dgm:prSet/>
      <dgm:spPr/>
      <dgm:t>
        <a:bodyPr/>
        <a:lstStyle/>
        <a:p>
          <a:endParaRPr lang="en-US"/>
        </a:p>
      </dgm:t>
    </dgm:pt>
    <dgm:pt modelId="{5524B47C-B37E-434D-97D3-ABE45F808DD9}" type="sibTrans" cxnId="{55782750-EC71-4184-A93E-87BC475A2A17}">
      <dgm:prSet/>
      <dgm:spPr/>
      <dgm:t>
        <a:bodyPr/>
        <a:lstStyle/>
        <a:p>
          <a:endParaRPr lang="en-US"/>
        </a:p>
      </dgm:t>
    </dgm:pt>
    <dgm:pt modelId="{F798DD08-BF18-4DA4-8829-14DBFB5480D9}">
      <dgm:prSet/>
      <dgm:spPr/>
      <dgm:t>
        <a:bodyPr/>
        <a:lstStyle/>
        <a:p>
          <a:pPr rtl="0"/>
          <a:r>
            <a:rPr lang="en-IN" dirty="0" smtClean="0"/>
            <a:t>Mixed Lubrication</a:t>
          </a:r>
          <a:endParaRPr lang="en-IN" dirty="0"/>
        </a:p>
      </dgm:t>
    </dgm:pt>
    <dgm:pt modelId="{F85D5424-B1F6-47EA-B44B-994BE5208EC2}" type="parTrans" cxnId="{73E296A9-7AA3-43F7-B46E-8F590D6B74A4}">
      <dgm:prSet/>
      <dgm:spPr/>
      <dgm:t>
        <a:bodyPr/>
        <a:lstStyle/>
        <a:p>
          <a:endParaRPr lang="en-US"/>
        </a:p>
      </dgm:t>
    </dgm:pt>
    <dgm:pt modelId="{7E7DDCBC-EAEF-46B8-A31F-0B1728CC98A2}" type="sibTrans" cxnId="{73E296A9-7AA3-43F7-B46E-8F590D6B74A4}">
      <dgm:prSet/>
      <dgm:spPr/>
      <dgm:t>
        <a:bodyPr/>
        <a:lstStyle/>
        <a:p>
          <a:endParaRPr lang="en-US"/>
        </a:p>
      </dgm:t>
    </dgm:pt>
    <dgm:pt modelId="{8A270527-DF0B-4084-82BA-D68F7F808F11}">
      <dgm:prSet/>
      <dgm:spPr/>
      <dgm: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smtClean="0"/>
            <a:t>Boundary </a:t>
          </a:r>
          <a:r>
            <a:rPr lang="en-IN" dirty="0" smtClean="0"/>
            <a:t>Lubrication</a:t>
          </a:r>
        </a:p>
        <a:p>
          <a:pPr lvl="0" defTabSz="711200" rtl="0">
            <a:lnSpc>
              <a:spcPct val="90000"/>
            </a:lnSpc>
            <a:spcBef>
              <a:spcPct val="0"/>
            </a:spcBef>
            <a:spcAft>
              <a:spcPct val="35000"/>
            </a:spcAft>
          </a:pPr>
          <a:endParaRPr lang="en-IN" dirty="0"/>
        </a:p>
      </dgm:t>
    </dgm:pt>
    <dgm:pt modelId="{5F1F2C41-70A9-46EF-A094-4E9601660447}" type="parTrans" cxnId="{7C8FED18-91B9-44F9-90AE-0CF567E12C8D}">
      <dgm:prSet/>
      <dgm:spPr/>
      <dgm:t>
        <a:bodyPr/>
        <a:lstStyle/>
        <a:p>
          <a:endParaRPr lang="en-US"/>
        </a:p>
      </dgm:t>
    </dgm:pt>
    <dgm:pt modelId="{9CA57344-3AC0-4B18-A2F9-D8E18C826F6C}" type="sibTrans" cxnId="{7C8FED18-91B9-44F9-90AE-0CF567E12C8D}">
      <dgm:prSet/>
      <dgm:spPr/>
      <dgm:t>
        <a:bodyPr/>
        <a:lstStyle/>
        <a:p>
          <a:endParaRPr lang="en-US"/>
        </a:p>
      </dgm:t>
    </dgm:pt>
    <dgm:pt modelId="{3FAEFFE8-459A-4B57-9588-D7E0E20FAE20}" type="pres">
      <dgm:prSet presAssocID="{8BF3102B-06B7-4190-BD03-D012F859000B}" presName="compositeShape" presStyleCnt="0">
        <dgm:presLayoutVars>
          <dgm:dir/>
          <dgm:resizeHandles/>
        </dgm:presLayoutVars>
      </dgm:prSet>
      <dgm:spPr/>
    </dgm:pt>
    <dgm:pt modelId="{A21A08C8-B974-490F-970B-A43EAE8EBFC6}" type="pres">
      <dgm:prSet presAssocID="{8BF3102B-06B7-4190-BD03-D012F859000B}" presName="pyramid" presStyleLbl="node1" presStyleIdx="0" presStyleCnt="1" custAng="0"/>
      <dgm:spPr/>
    </dgm:pt>
    <dgm:pt modelId="{61396E61-1E71-4E45-93DE-BECDFB35FBF6}" type="pres">
      <dgm:prSet presAssocID="{8BF3102B-06B7-4190-BD03-D012F859000B}" presName="theList" presStyleCnt="0"/>
      <dgm:spPr/>
    </dgm:pt>
    <dgm:pt modelId="{B60A3F43-91DE-41AD-82E7-31147E52ED83}" type="pres">
      <dgm:prSet presAssocID="{B9A092AC-D542-4791-B3F6-5CB05988D32C}" presName="aNode" presStyleLbl="fgAcc1" presStyleIdx="0" presStyleCnt="5">
        <dgm:presLayoutVars>
          <dgm:bulletEnabled val="1"/>
        </dgm:presLayoutVars>
      </dgm:prSet>
      <dgm:spPr/>
    </dgm:pt>
    <dgm:pt modelId="{54B2DAC6-C8A2-4C2D-BB5F-68AB80F2BBB4}" type="pres">
      <dgm:prSet presAssocID="{B9A092AC-D542-4791-B3F6-5CB05988D32C}" presName="aSpace" presStyleCnt="0"/>
      <dgm:spPr/>
    </dgm:pt>
    <dgm:pt modelId="{79492394-CA73-4E90-A462-9D71AB2CF5C3}" type="pres">
      <dgm:prSet presAssocID="{CAEC3C6F-2864-4961-BE16-333DB92F5015}" presName="aNode" presStyleLbl="fgAcc1" presStyleIdx="1" presStyleCnt="5">
        <dgm:presLayoutVars>
          <dgm:bulletEnabled val="1"/>
        </dgm:presLayoutVars>
      </dgm:prSet>
      <dgm:spPr/>
    </dgm:pt>
    <dgm:pt modelId="{3DB24446-E741-47FC-9487-5CBD630348AB}" type="pres">
      <dgm:prSet presAssocID="{CAEC3C6F-2864-4961-BE16-333DB92F5015}" presName="aSpace" presStyleCnt="0"/>
      <dgm:spPr/>
    </dgm:pt>
    <dgm:pt modelId="{4497EAB2-6CFF-414F-8929-E42D18D2FB44}" type="pres">
      <dgm:prSet presAssocID="{2DF2EFF9-D20D-4989-BE55-B289025B9A88}" presName="aNode" presStyleLbl="fgAcc1" presStyleIdx="2" presStyleCnt="5">
        <dgm:presLayoutVars>
          <dgm:bulletEnabled val="1"/>
        </dgm:presLayoutVars>
      </dgm:prSet>
      <dgm:spPr/>
    </dgm:pt>
    <dgm:pt modelId="{1D4A3179-EBC9-4B0B-94C6-D6403F705D26}" type="pres">
      <dgm:prSet presAssocID="{2DF2EFF9-D20D-4989-BE55-B289025B9A88}" presName="aSpace" presStyleCnt="0"/>
      <dgm:spPr/>
    </dgm:pt>
    <dgm:pt modelId="{C20D0606-E2EF-4614-B33D-66D3914C46EA}" type="pres">
      <dgm:prSet presAssocID="{F798DD08-BF18-4DA4-8829-14DBFB5480D9}" presName="aNode" presStyleLbl="fgAcc1" presStyleIdx="3" presStyleCnt="5">
        <dgm:presLayoutVars>
          <dgm:bulletEnabled val="1"/>
        </dgm:presLayoutVars>
      </dgm:prSet>
      <dgm:spPr/>
    </dgm:pt>
    <dgm:pt modelId="{D395AAB5-5A41-4D39-9B6F-8239342D0CAC}" type="pres">
      <dgm:prSet presAssocID="{F798DD08-BF18-4DA4-8829-14DBFB5480D9}" presName="aSpace" presStyleCnt="0"/>
      <dgm:spPr/>
    </dgm:pt>
    <dgm:pt modelId="{D885C488-DEE1-44B4-8806-A06EFCB586EE}" type="pres">
      <dgm:prSet presAssocID="{8A270527-DF0B-4084-82BA-D68F7F808F11}" presName="aNode" presStyleLbl="fgAcc1" presStyleIdx="4" presStyleCnt="5">
        <dgm:presLayoutVars>
          <dgm:bulletEnabled val="1"/>
        </dgm:presLayoutVars>
      </dgm:prSet>
      <dgm:spPr/>
    </dgm:pt>
    <dgm:pt modelId="{D41FFA64-6F11-4704-BFFE-93741DFF84C2}" type="pres">
      <dgm:prSet presAssocID="{8A270527-DF0B-4084-82BA-D68F7F808F11}" presName="aSpace" presStyleCnt="0"/>
      <dgm:spPr/>
    </dgm:pt>
  </dgm:ptLst>
  <dgm:cxnLst>
    <dgm:cxn modelId="{2FE3E818-E327-4727-B951-987308C3861E}" type="presOf" srcId="{2DF2EFF9-D20D-4989-BE55-B289025B9A88}" destId="{4497EAB2-6CFF-414F-8929-E42D18D2FB44}" srcOrd="0" destOrd="0" presId="urn:microsoft.com/office/officeart/2005/8/layout/pyramid2"/>
    <dgm:cxn modelId="{55782750-EC71-4184-A93E-87BC475A2A17}" srcId="{8BF3102B-06B7-4190-BD03-D012F859000B}" destId="{2DF2EFF9-D20D-4989-BE55-B289025B9A88}" srcOrd="2" destOrd="0" parTransId="{B51F58B5-382B-476C-854F-EAF39AA22D1D}" sibTransId="{5524B47C-B37E-434D-97D3-ABE45F808DD9}"/>
    <dgm:cxn modelId="{37D54860-6380-4D3A-A889-5461A6B2BEB0}" type="presOf" srcId="{CAEC3C6F-2864-4961-BE16-333DB92F5015}" destId="{79492394-CA73-4E90-A462-9D71AB2CF5C3}" srcOrd="0" destOrd="0" presId="urn:microsoft.com/office/officeart/2005/8/layout/pyramid2"/>
    <dgm:cxn modelId="{B16FDE92-858E-476D-B8C6-F3EB37390EF3}" type="presOf" srcId="{8A270527-DF0B-4084-82BA-D68F7F808F11}" destId="{D885C488-DEE1-44B4-8806-A06EFCB586EE}" srcOrd="0" destOrd="0" presId="urn:microsoft.com/office/officeart/2005/8/layout/pyramid2"/>
    <dgm:cxn modelId="{73E296A9-7AA3-43F7-B46E-8F590D6B74A4}" srcId="{8BF3102B-06B7-4190-BD03-D012F859000B}" destId="{F798DD08-BF18-4DA4-8829-14DBFB5480D9}" srcOrd="3" destOrd="0" parTransId="{F85D5424-B1F6-47EA-B44B-994BE5208EC2}" sibTransId="{7E7DDCBC-EAEF-46B8-A31F-0B1728CC98A2}"/>
    <dgm:cxn modelId="{65E80CBB-CCEA-4C5E-BAF9-55A687ACC87D}" type="presOf" srcId="{F798DD08-BF18-4DA4-8829-14DBFB5480D9}" destId="{C20D0606-E2EF-4614-B33D-66D3914C46EA}" srcOrd="0" destOrd="0" presId="urn:microsoft.com/office/officeart/2005/8/layout/pyramid2"/>
    <dgm:cxn modelId="{A1613023-90AD-4815-BC1F-98EBCC93082E}" type="presOf" srcId="{B9A092AC-D542-4791-B3F6-5CB05988D32C}" destId="{B60A3F43-91DE-41AD-82E7-31147E52ED83}" srcOrd="0" destOrd="0" presId="urn:microsoft.com/office/officeart/2005/8/layout/pyramid2"/>
    <dgm:cxn modelId="{7D67BF8F-743A-4845-9FEE-AC7A71B970A2}" srcId="{8BF3102B-06B7-4190-BD03-D012F859000B}" destId="{B9A092AC-D542-4791-B3F6-5CB05988D32C}" srcOrd="0" destOrd="0" parTransId="{C019766B-2070-46DF-8402-953617883C0B}" sibTransId="{81E24937-3C62-4822-91D7-554770D66AC1}"/>
    <dgm:cxn modelId="{7C8FED18-91B9-44F9-90AE-0CF567E12C8D}" srcId="{8BF3102B-06B7-4190-BD03-D012F859000B}" destId="{8A270527-DF0B-4084-82BA-D68F7F808F11}" srcOrd="4" destOrd="0" parTransId="{5F1F2C41-70A9-46EF-A094-4E9601660447}" sibTransId="{9CA57344-3AC0-4B18-A2F9-D8E18C826F6C}"/>
    <dgm:cxn modelId="{EF87C1CF-A482-4080-8C19-11CA1B53EDC7}" srcId="{8BF3102B-06B7-4190-BD03-D012F859000B}" destId="{CAEC3C6F-2864-4961-BE16-333DB92F5015}" srcOrd="1" destOrd="0" parTransId="{C8FE3A01-34CD-4FD5-B0CC-47576D32B3B3}" sibTransId="{3CC3E70B-7D25-4D27-8191-F3DF770797DD}"/>
    <dgm:cxn modelId="{2F1A1000-02C8-4778-BC98-3135D3C2F7F0}" type="presOf" srcId="{8BF3102B-06B7-4190-BD03-D012F859000B}" destId="{3FAEFFE8-459A-4B57-9588-D7E0E20FAE20}" srcOrd="0" destOrd="0" presId="urn:microsoft.com/office/officeart/2005/8/layout/pyramid2"/>
    <dgm:cxn modelId="{02C7D25B-980B-4372-9680-DB803CCD2D11}" type="presParOf" srcId="{3FAEFFE8-459A-4B57-9588-D7E0E20FAE20}" destId="{A21A08C8-B974-490F-970B-A43EAE8EBFC6}" srcOrd="0" destOrd="0" presId="urn:microsoft.com/office/officeart/2005/8/layout/pyramid2"/>
    <dgm:cxn modelId="{04F46AC2-C8C3-4BC7-A464-7D83E5E7B385}" type="presParOf" srcId="{3FAEFFE8-459A-4B57-9588-D7E0E20FAE20}" destId="{61396E61-1E71-4E45-93DE-BECDFB35FBF6}" srcOrd="1" destOrd="0" presId="urn:microsoft.com/office/officeart/2005/8/layout/pyramid2"/>
    <dgm:cxn modelId="{8409A08F-5C3D-4C20-9439-904807D82C5B}" type="presParOf" srcId="{61396E61-1E71-4E45-93DE-BECDFB35FBF6}" destId="{B60A3F43-91DE-41AD-82E7-31147E52ED83}" srcOrd="0" destOrd="0" presId="urn:microsoft.com/office/officeart/2005/8/layout/pyramid2"/>
    <dgm:cxn modelId="{131D6398-1789-41B2-8E80-3F23A7E2B906}" type="presParOf" srcId="{61396E61-1E71-4E45-93DE-BECDFB35FBF6}" destId="{54B2DAC6-C8A2-4C2D-BB5F-68AB80F2BBB4}" srcOrd="1" destOrd="0" presId="urn:microsoft.com/office/officeart/2005/8/layout/pyramid2"/>
    <dgm:cxn modelId="{6CECA994-623A-410E-A769-835DDA148C8A}" type="presParOf" srcId="{61396E61-1E71-4E45-93DE-BECDFB35FBF6}" destId="{79492394-CA73-4E90-A462-9D71AB2CF5C3}" srcOrd="2" destOrd="0" presId="urn:microsoft.com/office/officeart/2005/8/layout/pyramid2"/>
    <dgm:cxn modelId="{B7807B94-70C3-4E58-974D-6C59386D7CAD}" type="presParOf" srcId="{61396E61-1E71-4E45-93DE-BECDFB35FBF6}" destId="{3DB24446-E741-47FC-9487-5CBD630348AB}" srcOrd="3" destOrd="0" presId="urn:microsoft.com/office/officeart/2005/8/layout/pyramid2"/>
    <dgm:cxn modelId="{523AC234-3D54-4FFF-8F8F-C804C6C88239}" type="presParOf" srcId="{61396E61-1E71-4E45-93DE-BECDFB35FBF6}" destId="{4497EAB2-6CFF-414F-8929-E42D18D2FB44}" srcOrd="4" destOrd="0" presId="urn:microsoft.com/office/officeart/2005/8/layout/pyramid2"/>
    <dgm:cxn modelId="{C28CEEC6-4276-4A79-A69D-E0B507083D12}" type="presParOf" srcId="{61396E61-1E71-4E45-93DE-BECDFB35FBF6}" destId="{1D4A3179-EBC9-4B0B-94C6-D6403F705D26}" srcOrd="5" destOrd="0" presId="urn:microsoft.com/office/officeart/2005/8/layout/pyramid2"/>
    <dgm:cxn modelId="{B5030B95-71A2-4EFF-B8D7-46FF5E0B423E}" type="presParOf" srcId="{61396E61-1E71-4E45-93DE-BECDFB35FBF6}" destId="{C20D0606-E2EF-4614-B33D-66D3914C46EA}" srcOrd="6" destOrd="0" presId="urn:microsoft.com/office/officeart/2005/8/layout/pyramid2"/>
    <dgm:cxn modelId="{F7ADB1F5-7337-4D27-90A1-DAF16A2C0696}" type="presParOf" srcId="{61396E61-1E71-4E45-93DE-BECDFB35FBF6}" destId="{D395AAB5-5A41-4D39-9B6F-8239342D0CAC}" srcOrd="7" destOrd="0" presId="urn:microsoft.com/office/officeart/2005/8/layout/pyramid2"/>
    <dgm:cxn modelId="{3B250D4A-3483-4B7A-9A35-59A8ABBD59D1}" type="presParOf" srcId="{61396E61-1E71-4E45-93DE-BECDFB35FBF6}" destId="{D885C488-DEE1-44B4-8806-A06EFCB586EE}" srcOrd="8" destOrd="0" presId="urn:microsoft.com/office/officeart/2005/8/layout/pyramid2"/>
    <dgm:cxn modelId="{D2436BF5-BF44-4342-ADBD-3375F8E98FA8}" type="presParOf" srcId="{61396E61-1E71-4E45-93DE-BECDFB35FBF6}" destId="{D41FFA64-6F11-4704-BFFE-93741DFF84C2}" srcOrd="9"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9E1DAC-9CCF-4DB3-87D8-98672223BB58}"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en-US"/>
        </a:p>
      </dgm:t>
    </dgm:pt>
    <dgm:pt modelId="{CA1A73E8-EB18-4A3C-88D3-BD3B04316915}">
      <dgm:prSet/>
      <dgm:spPr/>
      <dgm:t>
        <a:bodyPr/>
        <a:lstStyle/>
        <a:p>
          <a:pPr rtl="0"/>
          <a:r>
            <a:rPr lang="en-US" sz="2900" smtClean="0"/>
            <a:t>For laboratory and industrial use there are four types of Viscometers</a:t>
          </a:r>
          <a:endParaRPr lang="en-IN" sz="2900"/>
        </a:p>
      </dgm:t>
    </dgm:pt>
    <dgm:pt modelId="{E7B9DBF4-05FE-4A2C-B5DA-6F0DE498EE69}" type="parTrans" cxnId="{58EEA30B-BB34-49BC-9EA6-10C0EF6D48D2}">
      <dgm:prSet/>
      <dgm:spPr/>
      <dgm:t>
        <a:bodyPr/>
        <a:lstStyle/>
        <a:p>
          <a:endParaRPr lang="en-US"/>
        </a:p>
      </dgm:t>
    </dgm:pt>
    <dgm:pt modelId="{E4BB7BFC-C956-4B46-8E44-D49F25C681CC}" type="sibTrans" cxnId="{58EEA30B-BB34-49BC-9EA6-10C0EF6D48D2}">
      <dgm:prSet/>
      <dgm:spPr/>
      <dgm:t>
        <a:bodyPr/>
        <a:lstStyle/>
        <a:p>
          <a:endParaRPr lang="en-US"/>
        </a:p>
      </dgm:t>
    </dgm:pt>
    <dgm:pt modelId="{109A75F0-0C9D-4A72-98FD-FB3AC8C68057}">
      <dgm:prSet custT="1"/>
      <dgm:spPr/>
      <dgm:t>
        <a:bodyPr/>
        <a:lstStyle/>
        <a:p>
          <a:pPr rtl="0"/>
          <a:r>
            <a:rPr lang="en-US" sz="2400" b="1" dirty="0" smtClean="0"/>
            <a:t>Rotational Viscometer</a:t>
          </a:r>
          <a:endParaRPr lang="en-IN" sz="2400" b="1" dirty="0"/>
        </a:p>
      </dgm:t>
    </dgm:pt>
    <dgm:pt modelId="{7A5A7D5A-A0DC-4182-BEC8-3F396499EB81}" type="parTrans" cxnId="{FD8D9CD5-83F0-403C-9CB0-E392BDB2F120}">
      <dgm:prSet/>
      <dgm:spPr/>
      <dgm:t>
        <a:bodyPr/>
        <a:lstStyle/>
        <a:p>
          <a:endParaRPr lang="en-US"/>
        </a:p>
      </dgm:t>
    </dgm:pt>
    <dgm:pt modelId="{07CD3CBF-E083-4EE5-B6AC-4CA807052452}" type="sibTrans" cxnId="{FD8D9CD5-83F0-403C-9CB0-E392BDB2F120}">
      <dgm:prSet/>
      <dgm:spPr/>
      <dgm:t>
        <a:bodyPr/>
        <a:lstStyle/>
        <a:p>
          <a:endParaRPr lang="en-US"/>
        </a:p>
      </dgm:t>
    </dgm:pt>
    <dgm:pt modelId="{82B9191A-992E-43D5-BE2C-F08E45EF23F8}">
      <dgm:prSet custT="1"/>
      <dgm:spPr/>
      <dgm:t>
        <a:bodyPr/>
        <a:lstStyle/>
        <a:p>
          <a:pPr rtl="0"/>
          <a:r>
            <a:rPr lang="en-US" sz="2400" b="1" dirty="0" smtClean="0"/>
            <a:t>Capillary Viscometer</a:t>
          </a:r>
          <a:endParaRPr lang="en-IN" sz="2400" b="1" dirty="0"/>
        </a:p>
      </dgm:t>
    </dgm:pt>
    <dgm:pt modelId="{5B4FD437-73BE-479C-AC12-642C95C55BCE}" type="parTrans" cxnId="{B273E300-6F88-4A5C-BE54-380E0673BDDA}">
      <dgm:prSet/>
      <dgm:spPr/>
      <dgm:t>
        <a:bodyPr/>
        <a:lstStyle/>
        <a:p>
          <a:endParaRPr lang="en-US"/>
        </a:p>
      </dgm:t>
    </dgm:pt>
    <dgm:pt modelId="{B56DC2FB-23E7-4B2A-AE25-09A0D136634C}" type="sibTrans" cxnId="{B273E300-6F88-4A5C-BE54-380E0673BDDA}">
      <dgm:prSet/>
      <dgm:spPr/>
      <dgm:t>
        <a:bodyPr/>
        <a:lstStyle/>
        <a:p>
          <a:endParaRPr lang="en-US"/>
        </a:p>
      </dgm:t>
    </dgm:pt>
    <dgm:pt modelId="{CA6F6008-D9A6-4F85-9E68-7445FDE0E255}">
      <dgm:prSet custT="1"/>
      <dgm:spPr/>
      <dgm:t>
        <a:bodyPr/>
        <a:lstStyle/>
        <a:p>
          <a:pPr rtl="0"/>
          <a:r>
            <a:rPr lang="en-US" sz="2400" b="1" dirty="0" smtClean="0"/>
            <a:t>Efflux Viscometer</a:t>
          </a:r>
          <a:endParaRPr lang="en-IN" sz="2400" b="1" dirty="0"/>
        </a:p>
      </dgm:t>
    </dgm:pt>
    <dgm:pt modelId="{E1AE44A8-BD2D-4EF5-B541-9AB5E0840F84}" type="parTrans" cxnId="{AD5FECE0-F826-44AA-BAAF-D69EB4F58F0A}">
      <dgm:prSet/>
      <dgm:spPr/>
      <dgm:t>
        <a:bodyPr/>
        <a:lstStyle/>
        <a:p>
          <a:endParaRPr lang="en-US"/>
        </a:p>
      </dgm:t>
    </dgm:pt>
    <dgm:pt modelId="{55F32824-6DD7-4F5A-BE2F-D4EA1ADE150F}" type="sibTrans" cxnId="{AD5FECE0-F826-44AA-BAAF-D69EB4F58F0A}">
      <dgm:prSet/>
      <dgm:spPr/>
      <dgm:t>
        <a:bodyPr/>
        <a:lstStyle/>
        <a:p>
          <a:endParaRPr lang="en-US"/>
        </a:p>
      </dgm:t>
    </dgm:pt>
    <dgm:pt modelId="{31072C82-E677-4310-8A7C-0B1D7D69868D}">
      <dgm:prSet custT="1"/>
      <dgm:spPr/>
      <dgm:t>
        <a:bodyPr/>
        <a:lstStyle/>
        <a:p>
          <a:pPr rtl="0"/>
          <a:r>
            <a:rPr lang="en-US" sz="2400" b="1" dirty="0" smtClean="0"/>
            <a:t>Falling Sphere Viscometer</a:t>
          </a:r>
          <a:endParaRPr lang="en-IN" sz="2400" b="1" dirty="0"/>
        </a:p>
      </dgm:t>
    </dgm:pt>
    <dgm:pt modelId="{701B6810-ECDE-43BF-96A6-B5485B2FA479}" type="parTrans" cxnId="{73F67802-B8FA-4682-B6DF-7B18F9D638AF}">
      <dgm:prSet/>
      <dgm:spPr/>
      <dgm:t>
        <a:bodyPr/>
        <a:lstStyle/>
        <a:p>
          <a:endParaRPr lang="en-US"/>
        </a:p>
      </dgm:t>
    </dgm:pt>
    <dgm:pt modelId="{FB2B6CA8-2A06-4E49-A328-7136F3AEA1E5}" type="sibTrans" cxnId="{73F67802-B8FA-4682-B6DF-7B18F9D638AF}">
      <dgm:prSet/>
      <dgm:spPr/>
      <dgm:t>
        <a:bodyPr/>
        <a:lstStyle/>
        <a:p>
          <a:endParaRPr lang="en-US"/>
        </a:p>
      </dgm:t>
    </dgm:pt>
    <dgm:pt modelId="{A2181352-52B0-4F41-9B48-74073B55FCBA}" type="pres">
      <dgm:prSet presAssocID="{DC9E1DAC-9CCF-4DB3-87D8-98672223BB58}" presName="linearFlow" presStyleCnt="0">
        <dgm:presLayoutVars>
          <dgm:dir/>
          <dgm:resizeHandles val="exact"/>
        </dgm:presLayoutVars>
      </dgm:prSet>
      <dgm:spPr/>
    </dgm:pt>
    <dgm:pt modelId="{EA9801A2-1221-4458-A2D7-7785E23485AA}" type="pres">
      <dgm:prSet presAssocID="{CA1A73E8-EB18-4A3C-88D3-BD3B04316915}" presName="composite" presStyleCnt="0"/>
      <dgm:spPr/>
    </dgm:pt>
    <dgm:pt modelId="{C1962F66-5B70-4AA0-8FD6-92B1434947CE}" type="pres">
      <dgm:prSet presAssocID="{CA1A73E8-EB18-4A3C-88D3-BD3B04316915}" presName="imgShp" presStyleLbl="fgImgPlace1" presStyleIdx="0" presStyleCnt="1"/>
      <dgm:spPr/>
    </dgm:pt>
    <dgm:pt modelId="{902869D2-BDEB-4F15-ADF8-79B3DB25124E}" type="pres">
      <dgm:prSet presAssocID="{CA1A73E8-EB18-4A3C-88D3-BD3B04316915}" presName="txShp" presStyleLbl="node1" presStyleIdx="0" presStyleCnt="1">
        <dgm:presLayoutVars>
          <dgm:bulletEnabled val="1"/>
        </dgm:presLayoutVars>
      </dgm:prSet>
      <dgm:spPr/>
    </dgm:pt>
  </dgm:ptLst>
  <dgm:cxnLst>
    <dgm:cxn modelId="{58EEA30B-BB34-49BC-9EA6-10C0EF6D48D2}" srcId="{DC9E1DAC-9CCF-4DB3-87D8-98672223BB58}" destId="{CA1A73E8-EB18-4A3C-88D3-BD3B04316915}" srcOrd="0" destOrd="0" parTransId="{E7B9DBF4-05FE-4A2C-B5DA-6F0DE498EE69}" sibTransId="{E4BB7BFC-C956-4B46-8E44-D49F25C681CC}"/>
    <dgm:cxn modelId="{DF9E975C-4BCF-442A-8B4F-8FD8DA993762}" type="presOf" srcId="{CA6F6008-D9A6-4F85-9E68-7445FDE0E255}" destId="{902869D2-BDEB-4F15-ADF8-79B3DB25124E}" srcOrd="0" destOrd="3" presId="urn:microsoft.com/office/officeart/2005/8/layout/vList3"/>
    <dgm:cxn modelId="{D7FC8E5B-04FF-41DB-805D-79656D3A0E0D}" type="presOf" srcId="{31072C82-E677-4310-8A7C-0B1D7D69868D}" destId="{902869D2-BDEB-4F15-ADF8-79B3DB25124E}" srcOrd="0" destOrd="4" presId="urn:microsoft.com/office/officeart/2005/8/layout/vList3"/>
    <dgm:cxn modelId="{AD5FECE0-F826-44AA-BAAF-D69EB4F58F0A}" srcId="{CA1A73E8-EB18-4A3C-88D3-BD3B04316915}" destId="{CA6F6008-D9A6-4F85-9E68-7445FDE0E255}" srcOrd="2" destOrd="0" parTransId="{E1AE44A8-BD2D-4EF5-B541-9AB5E0840F84}" sibTransId="{55F32824-6DD7-4F5A-BE2F-D4EA1ADE150F}"/>
    <dgm:cxn modelId="{FD8D9CD5-83F0-403C-9CB0-E392BDB2F120}" srcId="{CA1A73E8-EB18-4A3C-88D3-BD3B04316915}" destId="{109A75F0-0C9D-4A72-98FD-FB3AC8C68057}" srcOrd="0" destOrd="0" parTransId="{7A5A7D5A-A0DC-4182-BEC8-3F396499EB81}" sibTransId="{07CD3CBF-E083-4EE5-B6AC-4CA807052452}"/>
    <dgm:cxn modelId="{218560FE-F4DE-4C85-94AA-1873B13DB03D}" type="presOf" srcId="{DC9E1DAC-9CCF-4DB3-87D8-98672223BB58}" destId="{A2181352-52B0-4F41-9B48-74073B55FCBA}" srcOrd="0" destOrd="0" presId="urn:microsoft.com/office/officeart/2005/8/layout/vList3"/>
    <dgm:cxn modelId="{299B7D61-E8C0-4251-8BEF-87FAB588ECA5}" type="presOf" srcId="{CA1A73E8-EB18-4A3C-88D3-BD3B04316915}" destId="{902869D2-BDEB-4F15-ADF8-79B3DB25124E}" srcOrd="0" destOrd="0" presId="urn:microsoft.com/office/officeart/2005/8/layout/vList3"/>
    <dgm:cxn modelId="{B273E300-6F88-4A5C-BE54-380E0673BDDA}" srcId="{CA1A73E8-EB18-4A3C-88D3-BD3B04316915}" destId="{82B9191A-992E-43D5-BE2C-F08E45EF23F8}" srcOrd="1" destOrd="0" parTransId="{5B4FD437-73BE-479C-AC12-642C95C55BCE}" sibTransId="{B56DC2FB-23E7-4B2A-AE25-09A0D136634C}"/>
    <dgm:cxn modelId="{73F67802-B8FA-4682-B6DF-7B18F9D638AF}" srcId="{CA1A73E8-EB18-4A3C-88D3-BD3B04316915}" destId="{31072C82-E677-4310-8A7C-0B1D7D69868D}" srcOrd="3" destOrd="0" parTransId="{701B6810-ECDE-43BF-96A6-B5485B2FA479}" sibTransId="{FB2B6CA8-2A06-4E49-A328-7136F3AEA1E5}"/>
    <dgm:cxn modelId="{CB098913-DB4D-4CAF-B784-8214FF2DDE62}" type="presOf" srcId="{82B9191A-992E-43D5-BE2C-F08E45EF23F8}" destId="{902869D2-BDEB-4F15-ADF8-79B3DB25124E}" srcOrd="0" destOrd="2" presId="urn:microsoft.com/office/officeart/2005/8/layout/vList3"/>
    <dgm:cxn modelId="{EFA5F53C-E862-4CE1-8CDD-BB5E477B09BE}" type="presOf" srcId="{109A75F0-0C9D-4A72-98FD-FB3AC8C68057}" destId="{902869D2-BDEB-4F15-ADF8-79B3DB25124E}" srcOrd="0" destOrd="1" presId="urn:microsoft.com/office/officeart/2005/8/layout/vList3"/>
    <dgm:cxn modelId="{029024F4-2D26-4115-9092-5CF957336821}" type="presParOf" srcId="{A2181352-52B0-4F41-9B48-74073B55FCBA}" destId="{EA9801A2-1221-4458-A2D7-7785E23485AA}" srcOrd="0" destOrd="0" presId="urn:microsoft.com/office/officeart/2005/8/layout/vList3"/>
    <dgm:cxn modelId="{E274C0A7-6F0F-42AE-A178-AD47BBB6291F}" type="presParOf" srcId="{EA9801A2-1221-4458-A2D7-7785E23485AA}" destId="{C1962F66-5B70-4AA0-8FD6-92B1434947CE}" srcOrd="0" destOrd="0" presId="urn:microsoft.com/office/officeart/2005/8/layout/vList3"/>
    <dgm:cxn modelId="{31365B0A-A595-41C0-8FC1-D62BC773D04C}" type="presParOf" srcId="{EA9801A2-1221-4458-A2D7-7785E23485AA}" destId="{902869D2-BDEB-4F15-ADF8-79B3DB25124E}"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A08C8-B974-490F-970B-A43EAE8EBFC6}">
      <dsp:nvSpPr>
        <dsp:cNvPr id="0" name=""/>
        <dsp:cNvSpPr/>
      </dsp:nvSpPr>
      <dsp:spPr>
        <a:xfrm>
          <a:off x="2755780" y="0"/>
          <a:ext cx="4351338" cy="435133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0A3F43-91DE-41AD-82E7-31147E52ED83}">
      <dsp:nvSpPr>
        <dsp:cNvPr id="0" name=""/>
        <dsp:cNvSpPr/>
      </dsp:nvSpPr>
      <dsp:spPr>
        <a:xfrm>
          <a:off x="4931449" y="435558"/>
          <a:ext cx="2828369" cy="61870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IN" sz="1500" kern="1200" smtClean="0"/>
            <a:t>Hydrodynamic Lubrication</a:t>
          </a:r>
          <a:endParaRPr lang="en-IN" sz="1500" kern="1200"/>
        </a:p>
      </dsp:txBody>
      <dsp:txXfrm>
        <a:off x="4961652" y="465761"/>
        <a:ext cx="2767963" cy="558299"/>
      </dsp:txXfrm>
    </dsp:sp>
    <dsp:sp modelId="{79492394-CA73-4E90-A462-9D71AB2CF5C3}">
      <dsp:nvSpPr>
        <dsp:cNvPr id="0" name=""/>
        <dsp:cNvSpPr/>
      </dsp:nvSpPr>
      <dsp:spPr>
        <a:xfrm>
          <a:off x="4931449" y="1131602"/>
          <a:ext cx="2828369" cy="61870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IN" sz="1500" kern="1200" smtClean="0"/>
            <a:t>Hydrostatic Lubrication</a:t>
          </a:r>
          <a:endParaRPr lang="en-IN" sz="1500" kern="1200"/>
        </a:p>
      </dsp:txBody>
      <dsp:txXfrm>
        <a:off x="4961652" y="1161805"/>
        <a:ext cx="2767963" cy="558299"/>
      </dsp:txXfrm>
    </dsp:sp>
    <dsp:sp modelId="{4497EAB2-6CFF-414F-8929-E42D18D2FB44}">
      <dsp:nvSpPr>
        <dsp:cNvPr id="0" name=""/>
        <dsp:cNvSpPr/>
      </dsp:nvSpPr>
      <dsp:spPr>
        <a:xfrm>
          <a:off x="4931449" y="1827646"/>
          <a:ext cx="2828369" cy="61870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IN" sz="1500" kern="1200" smtClean="0"/>
            <a:t>Elastohydrodynamic Lubrication</a:t>
          </a:r>
          <a:endParaRPr lang="en-IN" sz="1500" kern="1200"/>
        </a:p>
      </dsp:txBody>
      <dsp:txXfrm>
        <a:off x="4961652" y="1857849"/>
        <a:ext cx="2767963" cy="558299"/>
      </dsp:txXfrm>
    </dsp:sp>
    <dsp:sp modelId="{C20D0606-E2EF-4614-B33D-66D3914C46EA}">
      <dsp:nvSpPr>
        <dsp:cNvPr id="0" name=""/>
        <dsp:cNvSpPr/>
      </dsp:nvSpPr>
      <dsp:spPr>
        <a:xfrm>
          <a:off x="4931449" y="2523691"/>
          <a:ext cx="2828369" cy="61870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IN" sz="1500" kern="1200" dirty="0" smtClean="0"/>
            <a:t>Mixed Lubrication</a:t>
          </a:r>
          <a:endParaRPr lang="en-IN" sz="1500" kern="1200" dirty="0"/>
        </a:p>
      </dsp:txBody>
      <dsp:txXfrm>
        <a:off x="4961652" y="2553894"/>
        <a:ext cx="2767963" cy="558299"/>
      </dsp:txXfrm>
    </dsp:sp>
    <dsp:sp modelId="{D885C488-DEE1-44B4-8806-A06EFCB586EE}">
      <dsp:nvSpPr>
        <dsp:cNvPr id="0" name=""/>
        <dsp:cNvSpPr/>
      </dsp:nvSpPr>
      <dsp:spPr>
        <a:xfrm>
          <a:off x="4931449" y="3219735"/>
          <a:ext cx="2828369" cy="61870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1500" kern="1200" smtClean="0"/>
            <a:t>Boundary </a:t>
          </a:r>
          <a:r>
            <a:rPr lang="en-IN" sz="1500" kern="1200" dirty="0" smtClean="0"/>
            <a:t>Lubrication</a:t>
          </a:r>
        </a:p>
        <a:p>
          <a:pPr lvl="0" algn="ctr" defTabSz="711200" rtl="0">
            <a:lnSpc>
              <a:spcPct val="90000"/>
            </a:lnSpc>
            <a:spcBef>
              <a:spcPct val="0"/>
            </a:spcBef>
            <a:spcAft>
              <a:spcPct val="35000"/>
            </a:spcAft>
          </a:pPr>
          <a:endParaRPr lang="en-IN" sz="1500" kern="1200" dirty="0"/>
        </a:p>
      </dsp:txBody>
      <dsp:txXfrm>
        <a:off x="4961652" y="3249938"/>
        <a:ext cx="2767963" cy="558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869D2-BDEB-4F15-ADF8-79B3DB25124E}">
      <dsp:nvSpPr>
        <dsp:cNvPr id="0" name=""/>
        <dsp:cNvSpPr/>
      </dsp:nvSpPr>
      <dsp:spPr>
        <a:xfrm rot="10800000">
          <a:off x="2609028" y="0"/>
          <a:ext cx="7307046" cy="307412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5605" tIns="91440" rIns="170688" bIns="91440" numCol="1" spcCol="1270" anchor="t" anchorCtr="0">
          <a:noAutofit/>
        </a:bodyPr>
        <a:lstStyle/>
        <a:p>
          <a:pPr lvl="0" algn="l" defTabSz="1289050" rtl="0">
            <a:lnSpc>
              <a:spcPct val="90000"/>
            </a:lnSpc>
            <a:spcBef>
              <a:spcPct val="0"/>
            </a:spcBef>
            <a:spcAft>
              <a:spcPct val="35000"/>
            </a:spcAft>
          </a:pPr>
          <a:r>
            <a:rPr lang="en-US" sz="2900" kern="1200" smtClean="0"/>
            <a:t>For laboratory and industrial use there are four types of Viscometers</a:t>
          </a:r>
          <a:endParaRPr lang="en-IN" sz="2900" kern="1200"/>
        </a:p>
        <a:p>
          <a:pPr marL="228600" lvl="1" indent="-228600" algn="l" defTabSz="1066800" rtl="0">
            <a:lnSpc>
              <a:spcPct val="90000"/>
            </a:lnSpc>
            <a:spcBef>
              <a:spcPct val="0"/>
            </a:spcBef>
            <a:spcAft>
              <a:spcPct val="15000"/>
            </a:spcAft>
            <a:buChar char="••"/>
          </a:pPr>
          <a:r>
            <a:rPr lang="en-US" sz="2400" b="1" kern="1200" dirty="0" smtClean="0"/>
            <a:t>Rotational Viscometer</a:t>
          </a:r>
          <a:endParaRPr lang="en-IN" sz="2400" b="1" kern="1200" dirty="0"/>
        </a:p>
        <a:p>
          <a:pPr marL="228600" lvl="1" indent="-228600" algn="l" defTabSz="1066800" rtl="0">
            <a:lnSpc>
              <a:spcPct val="90000"/>
            </a:lnSpc>
            <a:spcBef>
              <a:spcPct val="0"/>
            </a:spcBef>
            <a:spcAft>
              <a:spcPct val="15000"/>
            </a:spcAft>
            <a:buChar char="••"/>
          </a:pPr>
          <a:r>
            <a:rPr lang="en-US" sz="2400" b="1" kern="1200" dirty="0" smtClean="0"/>
            <a:t>Capillary Viscometer</a:t>
          </a:r>
          <a:endParaRPr lang="en-IN" sz="2400" b="1" kern="1200" dirty="0"/>
        </a:p>
        <a:p>
          <a:pPr marL="228600" lvl="1" indent="-228600" algn="l" defTabSz="1066800" rtl="0">
            <a:lnSpc>
              <a:spcPct val="90000"/>
            </a:lnSpc>
            <a:spcBef>
              <a:spcPct val="0"/>
            </a:spcBef>
            <a:spcAft>
              <a:spcPct val="15000"/>
            </a:spcAft>
            <a:buChar char="••"/>
          </a:pPr>
          <a:r>
            <a:rPr lang="en-US" sz="2400" b="1" kern="1200" dirty="0" smtClean="0"/>
            <a:t>Efflux Viscometer</a:t>
          </a:r>
          <a:endParaRPr lang="en-IN" sz="2400" b="1" kern="1200" dirty="0"/>
        </a:p>
        <a:p>
          <a:pPr marL="228600" lvl="1" indent="-228600" algn="l" defTabSz="1066800" rtl="0">
            <a:lnSpc>
              <a:spcPct val="90000"/>
            </a:lnSpc>
            <a:spcBef>
              <a:spcPct val="0"/>
            </a:spcBef>
            <a:spcAft>
              <a:spcPct val="15000"/>
            </a:spcAft>
            <a:buChar char="••"/>
          </a:pPr>
          <a:r>
            <a:rPr lang="en-US" sz="2400" b="1" kern="1200" dirty="0" smtClean="0"/>
            <a:t>Falling Sphere Viscometer</a:t>
          </a:r>
          <a:endParaRPr lang="en-IN" sz="2400" b="1" kern="1200" dirty="0"/>
        </a:p>
      </dsp:txBody>
      <dsp:txXfrm rot="10800000">
        <a:off x="3377560" y="0"/>
        <a:ext cx="6538514" cy="3074127"/>
      </dsp:txXfrm>
    </dsp:sp>
    <dsp:sp modelId="{C1962F66-5B70-4AA0-8FD6-92B1434947CE}">
      <dsp:nvSpPr>
        <dsp:cNvPr id="0" name=""/>
        <dsp:cNvSpPr/>
      </dsp:nvSpPr>
      <dsp:spPr>
        <a:xfrm>
          <a:off x="1071964" y="0"/>
          <a:ext cx="3074127" cy="3074127"/>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emf"/><Relationship Id="rId4" Type="http://schemas.openxmlformats.org/officeDocument/2006/relationships/image" Target="../media/image2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39DBCC5-503F-43A8-A994-E936DEB7238E}" type="datetimeFigureOut">
              <a:rPr lang="en-US" smtClean="0"/>
              <a:t>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03587A-0525-41DC-8E2E-D4021F46D68A}" type="slidenum">
              <a:rPr lang="en-US" smtClean="0"/>
              <a:t>‹#›</a:t>
            </a:fld>
            <a:endParaRPr lang="en-US"/>
          </a:p>
        </p:txBody>
      </p:sp>
    </p:spTree>
    <p:extLst>
      <p:ext uri="{BB962C8B-B14F-4D97-AF65-F5344CB8AC3E}">
        <p14:creationId xmlns:p14="http://schemas.microsoft.com/office/powerpoint/2010/main" val="2968418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39DBCC5-503F-43A8-A994-E936DEB7238E}" type="datetimeFigureOut">
              <a:rPr lang="en-US" smtClean="0"/>
              <a:t>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03587A-0525-41DC-8E2E-D4021F46D68A}" type="slidenum">
              <a:rPr lang="en-US" smtClean="0"/>
              <a:t>‹#›</a:t>
            </a:fld>
            <a:endParaRPr lang="en-US"/>
          </a:p>
        </p:txBody>
      </p:sp>
    </p:spTree>
    <p:extLst>
      <p:ext uri="{BB962C8B-B14F-4D97-AF65-F5344CB8AC3E}">
        <p14:creationId xmlns:p14="http://schemas.microsoft.com/office/powerpoint/2010/main" val="170829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39DBCC5-503F-43A8-A994-E936DEB7238E}" type="datetimeFigureOut">
              <a:rPr lang="en-US" smtClean="0"/>
              <a:t>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03587A-0525-41DC-8E2E-D4021F46D68A}" type="slidenum">
              <a:rPr lang="en-US" smtClean="0"/>
              <a:t>‹#›</a:t>
            </a:fld>
            <a:endParaRPr lang="en-US"/>
          </a:p>
        </p:txBody>
      </p:sp>
    </p:spTree>
    <p:extLst>
      <p:ext uri="{BB962C8B-B14F-4D97-AF65-F5344CB8AC3E}">
        <p14:creationId xmlns:p14="http://schemas.microsoft.com/office/powerpoint/2010/main" val="3017576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39DBCC5-503F-43A8-A994-E936DEB7238E}" type="datetimeFigureOut">
              <a:rPr lang="en-US" smtClean="0"/>
              <a:t>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03587A-0525-41DC-8E2E-D4021F46D68A}" type="slidenum">
              <a:rPr lang="en-US" smtClean="0"/>
              <a:t>‹#›</a:t>
            </a:fld>
            <a:endParaRPr lang="en-US"/>
          </a:p>
        </p:txBody>
      </p:sp>
    </p:spTree>
    <p:extLst>
      <p:ext uri="{BB962C8B-B14F-4D97-AF65-F5344CB8AC3E}">
        <p14:creationId xmlns:p14="http://schemas.microsoft.com/office/powerpoint/2010/main" val="3982104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39DBCC5-503F-43A8-A994-E936DEB7238E}" type="datetimeFigureOut">
              <a:rPr lang="en-US" smtClean="0"/>
              <a:t>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03587A-0525-41DC-8E2E-D4021F46D68A}" type="slidenum">
              <a:rPr lang="en-US" smtClean="0"/>
              <a:t>‹#›</a:t>
            </a:fld>
            <a:endParaRPr lang="en-US"/>
          </a:p>
        </p:txBody>
      </p:sp>
    </p:spTree>
    <p:extLst>
      <p:ext uri="{BB962C8B-B14F-4D97-AF65-F5344CB8AC3E}">
        <p14:creationId xmlns:p14="http://schemas.microsoft.com/office/powerpoint/2010/main" val="765493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39DBCC5-503F-43A8-A994-E936DEB7238E}" type="datetimeFigureOut">
              <a:rPr lang="en-US" smtClean="0"/>
              <a:t>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03587A-0525-41DC-8E2E-D4021F46D68A}" type="slidenum">
              <a:rPr lang="en-US" smtClean="0"/>
              <a:t>‹#›</a:t>
            </a:fld>
            <a:endParaRPr lang="en-US"/>
          </a:p>
        </p:txBody>
      </p:sp>
    </p:spTree>
    <p:extLst>
      <p:ext uri="{BB962C8B-B14F-4D97-AF65-F5344CB8AC3E}">
        <p14:creationId xmlns:p14="http://schemas.microsoft.com/office/powerpoint/2010/main" val="2299475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39DBCC5-503F-43A8-A994-E936DEB7238E}" type="datetimeFigureOut">
              <a:rPr lang="en-US" smtClean="0"/>
              <a:t>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03587A-0525-41DC-8E2E-D4021F46D68A}" type="slidenum">
              <a:rPr lang="en-US" smtClean="0"/>
              <a:t>‹#›</a:t>
            </a:fld>
            <a:endParaRPr lang="en-US"/>
          </a:p>
        </p:txBody>
      </p:sp>
    </p:spTree>
    <p:extLst>
      <p:ext uri="{BB962C8B-B14F-4D97-AF65-F5344CB8AC3E}">
        <p14:creationId xmlns:p14="http://schemas.microsoft.com/office/powerpoint/2010/main" val="844476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39DBCC5-503F-43A8-A994-E936DEB7238E}" type="datetimeFigureOut">
              <a:rPr lang="en-US" smtClean="0"/>
              <a:t>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03587A-0525-41DC-8E2E-D4021F46D68A}" type="slidenum">
              <a:rPr lang="en-US" smtClean="0"/>
              <a:t>‹#›</a:t>
            </a:fld>
            <a:endParaRPr lang="en-US"/>
          </a:p>
        </p:txBody>
      </p:sp>
    </p:spTree>
    <p:extLst>
      <p:ext uri="{BB962C8B-B14F-4D97-AF65-F5344CB8AC3E}">
        <p14:creationId xmlns:p14="http://schemas.microsoft.com/office/powerpoint/2010/main" val="1707354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9DBCC5-503F-43A8-A994-E936DEB7238E}" type="datetimeFigureOut">
              <a:rPr lang="en-US" smtClean="0"/>
              <a:t>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03587A-0525-41DC-8E2E-D4021F46D68A}" type="slidenum">
              <a:rPr lang="en-US" smtClean="0"/>
              <a:t>‹#›</a:t>
            </a:fld>
            <a:endParaRPr lang="en-US"/>
          </a:p>
        </p:txBody>
      </p:sp>
    </p:spTree>
    <p:extLst>
      <p:ext uri="{BB962C8B-B14F-4D97-AF65-F5344CB8AC3E}">
        <p14:creationId xmlns:p14="http://schemas.microsoft.com/office/powerpoint/2010/main" val="262420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39DBCC5-503F-43A8-A994-E936DEB7238E}" type="datetimeFigureOut">
              <a:rPr lang="en-US" smtClean="0"/>
              <a:t>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03587A-0525-41DC-8E2E-D4021F46D68A}" type="slidenum">
              <a:rPr lang="en-US" smtClean="0"/>
              <a:t>‹#›</a:t>
            </a:fld>
            <a:endParaRPr lang="en-US"/>
          </a:p>
        </p:txBody>
      </p:sp>
    </p:spTree>
    <p:extLst>
      <p:ext uri="{BB962C8B-B14F-4D97-AF65-F5344CB8AC3E}">
        <p14:creationId xmlns:p14="http://schemas.microsoft.com/office/powerpoint/2010/main" val="3595868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39DBCC5-503F-43A8-A994-E936DEB7238E}" type="datetimeFigureOut">
              <a:rPr lang="en-US" smtClean="0"/>
              <a:t>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03587A-0525-41DC-8E2E-D4021F46D68A}" type="slidenum">
              <a:rPr lang="en-US" smtClean="0"/>
              <a:t>‹#›</a:t>
            </a:fld>
            <a:endParaRPr lang="en-US"/>
          </a:p>
        </p:txBody>
      </p:sp>
    </p:spTree>
    <p:extLst>
      <p:ext uri="{BB962C8B-B14F-4D97-AF65-F5344CB8AC3E}">
        <p14:creationId xmlns:p14="http://schemas.microsoft.com/office/powerpoint/2010/main" val="889394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DBCC5-503F-43A8-A994-E936DEB7238E}" type="datetimeFigureOut">
              <a:rPr lang="en-US" smtClean="0"/>
              <a:t>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03587A-0525-41DC-8E2E-D4021F46D68A}" type="slidenum">
              <a:rPr lang="en-US" smtClean="0"/>
              <a:t>‹#›</a:t>
            </a:fld>
            <a:endParaRPr lang="en-US"/>
          </a:p>
        </p:txBody>
      </p:sp>
    </p:spTree>
    <p:extLst>
      <p:ext uri="{BB962C8B-B14F-4D97-AF65-F5344CB8AC3E}">
        <p14:creationId xmlns:p14="http://schemas.microsoft.com/office/powerpoint/2010/main" val="401268172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audio" Target="../media/media13.m4a"/><Relationship Id="rId7" Type="http://schemas.openxmlformats.org/officeDocument/2006/relationships/image" Target="../media/image11.emf"/><Relationship Id="rId2" Type="http://schemas.microsoft.com/office/2007/relationships/media" Target="../media/media13.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3.jpeg"/><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12.wmf"/></Relationships>
</file>

<file path=ppt/slides/_rels/slide14.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audio" Target="../media/media14.m4a"/><Relationship Id="rId7" Type="http://schemas.openxmlformats.org/officeDocument/2006/relationships/oleObject" Target="../embeddings/oleObject4.bin"/><Relationship Id="rId2" Type="http://schemas.microsoft.com/office/2007/relationships/media" Target="../media/media14.m4a"/><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7.m4a"/><Relationship Id="rId7" Type="http://schemas.openxmlformats.org/officeDocument/2006/relationships/image" Target="../media/image17.wmf"/><Relationship Id="rId2" Type="http://schemas.microsoft.com/office/2007/relationships/media" Target="../media/media17.m4a"/><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8.JP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audio" Target="../media/media19.m4a"/><Relationship Id="rId7" Type="http://schemas.openxmlformats.org/officeDocument/2006/relationships/oleObject" Target="../embeddings/oleObject7.bin"/><Relationship Id="rId2" Type="http://schemas.microsoft.com/office/2007/relationships/media" Target="../media/media19.m4a"/><Relationship Id="rId1" Type="http://schemas.openxmlformats.org/officeDocument/2006/relationships/vmlDrawing" Target="../drawings/vmlDrawing4.vml"/><Relationship Id="rId6" Type="http://schemas.openxmlformats.org/officeDocument/2006/relationships/image" Target="../media/image19.wmf"/><Relationship Id="rId5" Type="http://schemas.openxmlformats.org/officeDocument/2006/relationships/oleObject" Target="../embeddings/oleObject6.bin"/><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audio" Target="../media/media20.m4a"/><Relationship Id="rId7" Type="http://schemas.openxmlformats.org/officeDocument/2006/relationships/image" Target="../media/image24.JPG"/><Relationship Id="rId12" Type="http://schemas.openxmlformats.org/officeDocument/2006/relationships/image" Target="../media/image2.png"/><Relationship Id="rId2" Type="http://schemas.microsoft.com/office/2007/relationships/media" Target="../media/media20.m4a"/><Relationship Id="rId1" Type="http://schemas.openxmlformats.org/officeDocument/2006/relationships/vmlDrawing" Target="../drawings/vmlDrawing5.vml"/><Relationship Id="rId6" Type="http://schemas.openxmlformats.org/officeDocument/2006/relationships/image" Target="../media/image21.wmf"/><Relationship Id="rId11" Type="http://schemas.openxmlformats.org/officeDocument/2006/relationships/image" Target="../media/image23.wmf"/><Relationship Id="rId5" Type="http://schemas.openxmlformats.org/officeDocument/2006/relationships/oleObject" Target="../embeddings/oleObject8.bin"/><Relationship Id="rId10" Type="http://schemas.openxmlformats.org/officeDocument/2006/relationships/oleObject" Target="../embeddings/oleObject10.bin"/><Relationship Id="rId4" Type="http://schemas.openxmlformats.org/officeDocument/2006/relationships/slideLayout" Target="../slideLayouts/slideLayout2.xml"/><Relationship Id="rId9" Type="http://schemas.openxmlformats.org/officeDocument/2006/relationships/image" Target="../media/image22.wmf"/></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2.png"/><Relationship Id="rId2" Type="http://schemas.microsoft.com/office/2007/relationships/media" Target="../media/media21.m4a"/><Relationship Id="rId1" Type="http://schemas.openxmlformats.org/officeDocument/2006/relationships/vmlDrawing" Target="../drawings/vmlDrawing6.vml"/><Relationship Id="rId6" Type="http://schemas.openxmlformats.org/officeDocument/2006/relationships/image" Target="../media/image25.w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9.wmf"/><Relationship Id="rId18" Type="http://schemas.openxmlformats.org/officeDocument/2006/relationships/oleObject" Target="../embeddings/oleObject18.bin"/><Relationship Id="rId3" Type="http://schemas.openxmlformats.org/officeDocument/2006/relationships/audio" Target="../media/media22.m4a"/><Relationship Id="rId21" Type="http://schemas.openxmlformats.org/officeDocument/2006/relationships/image" Target="../media/image33.wmf"/><Relationship Id="rId7" Type="http://schemas.openxmlformats.org/officeDocument/2006/relationships/image" Target="../media/image34.JPG"/><Relationship Id="rId12" Type="http://schemas.openxmlformats.org/officeDocument/2006/relationships/oleObject" Target="../embeddings/oleObject15.bin"/><Relationship Id="rId17" Type="http://schemas.openxmlformats.org/officeDocument/2006/relationships/image" Target="../media/image31.wmf"/><Relationship Id="rId2" Type="http://schemas.microsoft.com/office/2007/relationships/media" Target="../media/media22.m4a"/><Relationship Id="rId16" Type="http://schemas.openxmlformats.org/officeDocument/2006/relationships/oleObject" Target="../embeddings/oleObject17.bin"/><Relationship Id="rId20" Type="http://schemas.openxmlformats.org/officeDocument/2006/relationships/oleObject" Target="../embeddings/oleObject19.bin"/><Relationship Id="rId1" Type="http://schemas.openxmlformats.org/officeDocument/2006/relationships/vmlDrawing" Target="../drawings/vmlDrawing7.vml"/><Relationship Id="rId6" Type="http://schemas.openxmlformats.org/officeDocument/2006/relationships/image" Target="../media/image26.wmf"/><Relationship Id="rId11" Type="http://schemas.openxmlformats.org/officeDocument/2006/relationships/image" Target="../media/image28.wmf"/><Relationship Id="rId5" Type="http://schemas.openxmlformats.org/officeDocument/2006/relationships/oleObject" Target="../embeddings/oleObject12.bin"/><Relationship Id="rId15" Type="http://schemas.openxmlformats.org/officeDocument/2006/relationships/image" Target="../media/image30.emf"/><Relationship Id="rId10" Type="http://schemas.openxmlformats.org/officeDocument/2006/relationships/oleObject" Target="../embeddings/oleObject14.bin"/><Relationship Id="rId19" Type="http://schemas.openxmlformats.org/officeDocument/2006/relationships/image" Target="../media/image32.wmf"/><Relationship Id="rId4" Type="http://schemas.openxmlformats.org/officeDocument/2006/relationships/slideLayout" Target="../slideLayouts/slideLayout2.xml"/><Relationship Id="rId9" Type="http://schemas.openxmlformats.org/officeDocument/2006/relationships/image" Target="../media/image27.wmf"/><Relationship Id="rId14" Type="http://schemas.openxmlformats.org/officeDocument/2006/relationships/oleObject" Target="../embeddings/oleObject16.bin"/><Relationship Id="rId2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2061" y="709329"/>
            <a:ext cx="9144000" cy="816867"/>
          </a:xfrm>
        </p:spPr>
        <p:txBody>
          <a:bodyPr>
            <a:normAutofit/>
          </a:bodyPr>
          <a:lstStyle/>
          <a:p>
            <a:r>
              <a:rPr lang="en-US" sz="4800" dirty="0" smtClean="0">
                <a:latin typeface="Arial Black" panose="020B0A04020102020204" pitchFamily="34" charset="0"/>
              </a:rPr>
              <a:t>ME 322: Machine Design</a:t>
            </a:r>
            <a:endParaRPr lang="en-US" sz="4800" dirty="0">
              <a:latin typeface="Arial Black" panose="020B0A04020102020204" pitchFamily="34" charset="0"/>
            </a:endParaRPr>
          </a:p>
        </p:txBody>
      </p:sp>
      <p:sp>
        <p:nvSpPr>
          <p:cNvPr id="3" name="Subtitle 2"/>
          <p:cNvSpPr>
            <a:spLocks noGrp="1"/>
          </p:cNvSpPr>
          <p:nvPr>
            <p:ph type="subTitle" idx="1"/>
          </p:nvPr>
        </p:nvSpPr>
        <p:spPr>
          <a:xfrm>
            <a:off x="1622061" y="2028036"/>
            <a:ext cx="9144000" cy="1027135"/>
          </a:xfrm>
        </p:spPr>
        <p:txBody>
          <a:bodyPr>
            <a:noAutofit/>
          </a:bodyPr>
          <a:lstStyle/>
          <a:p>
            <a:r>
              <a:rPr lang="en-US" sz="4800" b="1" dirty="0" smtClean="0">
                <a:latin typeface="Arial" panose="020B0604020202020204" pitchFamily="34" charset="0"/>
                <a:cs typeface="Arial" panose="020B0604020202020204" pitchFamily="34" charset="0"/>
              </a:rPr>
              <a:t>Basic Lubrication Theory</a:t>
            </a:r>
            <a:endParaRPr lang="en-US" sz="48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963" y="3247313"/>
            <a:ext cx="2160240" cy="2179189"/>
          </a:xfrm>
          <a:prstGeom prst="rect">
            <a:avLst/>
          </a:prstGeom>
        </p:spPr>
      </p:pic>
      <p:sp>
        <p:nvSpPr>
          <p:cNvPr id="5" name="TextBox 4"/>
          <p:cNvSpPr txBox="1"/>
          <p:nvPr/>
        </p:nvSpPr>
        <p:spPr>
          <a:xfrm>
            <a:off x="3896728" y="5769066"/>
            <a:ext cx="3624710" cy="584775"/>
          </a:xfrm>
          <a:prstGeom prst="rect">
            <a:avLst/>
          </a:prstGeom>
          <a:noFill/>
        </p:spPr>
        <p:txBody>
          <a:bodyPr wrap="none" rtlCol="0">
            <a:spAutoFit/>
          </a:bodyPr>
          <a:lstStyle/>
          <a:p>
            <a:r>
              <a:rPr lang="en-IN" sz="3200" b="1" dirty="0" err="1" smtClean="0">
                <a:latin typeface="Arial" panose="020B0604020202020204" pitchFamily="34" charset="0"/>
                <a:cs typeface="Arial" panose="020B0604020202020204" pitchFamily="34" charset="0"/>
              </a:rPr>
              <a:t>Prof.</a:t>
            </a:r>
            <a:r>
              <a:rPr lang="en-IN" sz="3200" b="1" dirty="0" smtClean="0">
                <a:latin typeface="Arial" panose="020B0604020202020204" pitchFamily="34" charset="0"/>
                <a:cs typeface="Arial" panose="020B0604020202020204" pitchFamily="34" charset="0"/>
              </a:rPr>
              <a:t> S. K. </a:t>
            </a:r>
            <a:r>
              <a:rPr lang="en-IN" sz="3200" b="1" dirty="0" err="1" smtClean="0">
                <a:latin typeface="Arial" panose="020B0604020202020204" pitchFamily="34" charset="0"/>
                <a:cs typeface="Arial" panose="020B0604020202020204" pitchFamily="34" charset="0"/>
              </a:rPr>
              <a:t>Kakoty</a:t>
            </a:r>
            <a:endParaRPr lang="en-IN" sz="3200" b="1" dirty="0">
              <a:latin typeface="Arial" panose="020B0604020202020204" pitchFamily="34" charset="0"/>
              <a:cs typeface="Arial" panose="020B0604020202020204" pitchFamily="34"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01706332"/>
      </p:ext>
    </p:extLst>
  </p:cSld>
  <p:clrMapOvr>
    <a:masterClrMapping/>
  </p:clrMapOvr>
  <mc:AlternateContent xmlns:mc="http://schemas.openxmlformats.org/markup-compatibility/2006">
    <mc:Choice xmlns:p14="http://schemas.microsoft.com/office/powerpoint/2010/main" Requires="p14">
      <p:transition spd="slow" p14:dur="2000" advTm="12486"/>
    </mc:Choice>
    <mc:Fallback>
      <p:transition spd="slow" advTm="12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Hydrostatic Lubrication</a:t>
            </a:r>
          </a:p>
        </p:txBody>
      </p:sp>
      <p:sp>
        <p:nvSpPr>
          <p:cNvPr id="3" name="Content Placeholder 2"/>
          <p:cNvSpPr>
            <a:spLocks noGrp="1"/>
          </p:cNvSpPr>
          <p:nvPr>
            <p:ph idx="1"/>
          </p:nvPr>
        </p:nvSpPr>
        <p:spPr/>
        <p:txBody>
          <a:bodyPr/>
          <a:lstStyle/>
          <a:p>
            <a:pPr algn="just"/>
            <a:r>
              <a:rPr lang="en-IN" sz="2200" dirty="0" smtClean="0">
                <a:latin typeface="Arial" panose="020B0604020202020204" pitchFamily="34" charset="0"/>
                <a:ea typeface="Calibri" panose="020F0502020204030204" pitchFamily="34" charset="0"/>
                <a:cs typeface="Arial" panose="020B0604020202020204" pitchFamily="34" charset="0"/>
              </a:rPr>
              <a:t>Hydrostatic lubrication is defined as a system of lubrication in which the load supporting fluid film, separating the two surfaces is maintained by an external source, like a pump, supplying sufficient fluid under pressure</a:t>
            </a:r>
            <a:r>
              <a:rPr lang="en-IN" sz="2400" dirty="0" smtClean="0">
                <a:latin typeface="Arial" panose="020B0604020202020204" pitchFamily="34" charset="0"/>
                <a:ea typeface="Calibri" panose="020F0502020204030204" pitchFamily="34" charset="0"/>
                <a:cs typeface="Arial" panose="020B0604020202020204" pitchFamily="34" charset="0"/>
              </a:rPr>
              <a:t>.</a:t>
            </a:r>
            <a:endParaRPr lang="en-US" sz="2400" dirty="0" smtClean="0">
              <a:latin typeface="Arial" panose="020B0604020202020204" pitchFamily="34" charset="0"/>
              <a:cs typeface="Arial" panose="020B0604020202020204" pitchFamily="34" charset="0"/>
            </a:endParaRPr>
          </a:p>
          <a:p>
            <a:endParaRPr lang="en-US" dirty="0"/>
          </a:p>
        </p:txBody>
      </p:sp>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3636271" y="3194605"/>
            <a:ext cx="4255126" cy="2589214"/>
          </a:xfrm>
          <a:prstGeom prst="rect">
            <a:avLst/>
          </a:prstGeom>
        </p:spPr>
      </p:pic>
      <p:sp>
        <p:nvSpPr>
          <p:cNvPr id="7" name="TextBox 6"/>
          <p:cNvSpPr txBox="1"/>
          <p:nvPr/>
        </p:nvSpPr>
        <p:spPr>
          <a:xfrm>
            <a:off x="3465769" y="5988734"/>
            <a:ext cx="4596130" cy="646331"/>
          </a:xfrm>
          <a:prstGeom prst="rect">
            <a:avLst/>
          </a:prstGeom>
          <a:noFill/>
        </p:spPr>
        <p:txBody>
          <a:bodyPr wrap="none" rtlCol="0">
            <a:spAutoFit/>
          </a:bodyPr>
          <a:lstStyle/>
          <a:p>
            <a:pPr algn="ctr"/>
            <a:r>
              <a:rPr lang="en-US" dirty="0" smtClean="0">
                <a:latin typeface="Arial" panose="020B0604020202020204" pitchFamily="34" charset="0"/>
                <a:cs typeface="Arial" panose="020B0604020202020204" pitchFamily="34" charset="0"/>
              </a:rPr>
              <a:t>Fig 6: Principle of Hydrostatic lubrication</a:t>
            </a:r>
          </a:p>
          <a:p>
            <a:pPr algn="ctr"/>
            <a:r>
              <a:rPr lang="en-US" dirty="0" smtClean="0">
                <a:latin typeface="Arial" panose="020B0604020202020204" pitchFamily="34" charset="0"/>
                <a:cs typeface="Arial" panose="020B0604020202020204" pitchFamily="34" charset="0"/>
              </a:rPr>
              <a:t>(a) Journal at rest   (b) Journal at full speed</a:t>
            </a:r>
            <a:endParaRPr lang="en-US" dirty="0">
              <a:latin typeface="Arial" panose="020B0604020202020204" pitchFamily="34" charset="0"/>
              <a:cs typeface="Arial" panose="020B0604020202020204" pitchFamily="34"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8975162"/>
      </p:ext>
    </p:extLst>
  </p:cSld>
  <p:clrMapOvr>
    <a:masterClrMapping/>
  </p:clrMapOvr>
  <mc:AlternateContent xmlns:mc="http://schemas.openxmlformats.org/markup-compatibility/2006">
    <mc:Choice xmlns:p14="http://schemas.microsoft.com/office/powerpoint/2010/main" Requires="p14">
      <p:transition spd="slow" p14:dur="2000" advTm="83530"/>
    </mc:Choice>
    <mc:Fallback>
      <p:transition spd="slow" advTm="83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2" algn="l" rtl="0">
              <a:lnSpc>
                <a:spcPct val="90000"/>
              </a:lnSpc>
              <a:spcBef>
                <a:spcPct val="0"/>
              </a:spcBef>
            </a:pPr>
            <a:r>
              <a:rPr lang="en-IN" sz="3200" b="1" dirty="0" smtClean="0">
                <a:latin typeface="Arial" panose="020B0604020202020204" pitchFamily="34" charset="0"/>
                <a:ea typeface="Calibri" panose="020F0502020204030204" pitchFamily="34" charset="0"/>
              </a:rPr>
              <a:t>Boundary lubrication</a:t>
            </a:r>
            <a:r>
              <a:rPr lang="en-IN" sz="3200" dirty="0" smtClean="0">
                <a:latin typeface="Arial" panose="020B0604020202020204" pitchFamily="34" charset="0"/>
                <a:ea typeface="Calibri" panose="020F0502020204030204" pitchFamily="34" charset="0"/>
              </a:rPr>
              <a:t/>
            </a:r>
            <a:br>
              <a:rPr lang="en-IN" sz="3200" dirty="0" smtClean="0">
                <a:latin typeface="Arial" panose="020B0604020202020204" pitchFamily="34" charset="0"/>
                <a:ea typeface="Calibri" panose="020F0502020204030204" pitchFamily="34" charset="0"/>
              </a:rPr>
            </a:br>
            <a:endParaRPr lang="en-US" sz="3200" dirty="0"/>
          </a:p>
        </p:txBody>
      </p:sp>
      <p:sp>
        <p:nvSpPr>
          <p:cNvPr id="3" name="Content Placeholder 2"/>
          <p:cNvSpPr>
            <a:spLocks noGrp="1"/>
          </p:cNvSpPr>
          <p:nvPr>
            <p:ph idx="1"/>
          </p:nvPr>
        </p:nvSpPr>
        <p:spPr>
          <a:xfrm>
            <a:off x="838200" y="1397876"/>
            <a:ext cx="10515600" cy="4779087"/>
          </a:xfrm>
        </p:spPr>
        <p:txBody>
          <a:bodyPr/>
          <a:lstStyle/>
          <a:p>
            <a:pPr>
              <a:lnSpc>
                <a:spcPct val="150000"/>
              </a:lnSpc>
            </a:pPr>
            <a:r>
              <a:rPr lang="en-IN" sz="2200" dirty="0" smtClean="0">
                <a:latin typeface="Arial" panose="020B0604020202020204" pitchFamily="34" charset="0"/>
                <a:ea typeface="Calibri" panose="020F0502020204030204" pitchFamily="34" charset="0"/>
              </a:rPr>
              <a:t>Boundary or thin </a:t>
            </a:r>
            <a:r>
              <a:rPr lang="en-IN" sz="2200" dirty="0">
                <a:latin typeface="Arial" panose="020B0604020202020204" pitchFamily="34" charset="0"/>
                <a:ea typeface="Calibri" panose="020F0502020204030204" pitchFamily="34" charset="0"/>
              </a:rPr>
              <a:t>film lubrication is defined as a condition of lubrication where the lubricant film is relatively thin and there is partial metal to metal contact</a:t>
            </a:r>
            <a:r>
              <a:rPr lang="en-IN" sz="2200" dirty="0" smtClean="0">
                <a:latin typeface="Arial" panose="020B0604020202020204" pitchFamily="34" charset="0"/>
                <a:ea typeface="Calibri" panose="020F0502020204030204" pitchFamily="34" charset="0"/>
              </a:rPr>
              <a:t>.</a:t>
            </a:r>
          </a:p>
          <a:p>
            <a:pPr marL="0" indent="0">
              <a:buNone/>
            </a:pPr>
            <a:endParaRPr lang="en-US"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3405530" y="2943320"/>
            <a:ext cx="4616742" cy="2464918"/>
          </a:xfrm>
          <a:prstGeom prst="rect">
            <a:avLst/>
          </a:prstGeom>
        </p:spPr>
      </p:pic>
      <p:sp>
        <p:nvSpPr>
          <p:cNvPr id="7" name="TextBox 6"/>
          <p:cNvSpPr txBox="1"/>
          <p:nvPr/>
        </p:nvSpPr>
        <p:spPr>
          <a:xfrm>
            <a:off x="1626652" y="5807631"/>
            <a:ext cx="8366393"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Fig 7: Boundary Lubrication  (a) Metal to metal contact   (b) Cluster of molecules</a:t>
            </a:r>
            <a:endParaRPr lang="en-US" dirty="0">
              <a:latin typeface="Arial" panose="020B0604020202020204" pitchFamily="34" charset="0"/>
              <a:cs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63921361"/>
      </p:ext>
    </p:extLst>
  </p:cSld>
  <p:clrMapOvr>
    <a:masterClrMapping/>
  </p:clrMapOvr>
  <mc:AlternateContent xmlns:mc="http://schemas.openxmlformats.org/markup-compatibility/2006">
    <mc:Choice xmlns:p14="http://schemas.microsoft.com/office/powerpoint/2010/main" Requires="p14">
      <p:transition spd="slow" p14:dur="2000" advTm="37325"/>
    </mc:Choice>
    <mc:Fallback>
      <p:transition spd="slow" advTm="37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Arial" panose="020B0604020202020204" pitchFamily="34" charset="0"/>
                <a:cs typeface="Arial" panose="020B0604020202020204" pitchFamily="34" charset="0"/>
              </a:rPr>
              <a:t>Elastohydrodynamic Lubrication</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algn="just">
              <a:lnSpc>
                <a:spcPct val="150000"/>
              </a:lnSpc>
            </a:pPr>
            <a:r>
              <a:rPr lang="en-IN" sz="2400" dirty="0">
                <a:latin typeface="Arial" panose="020B0604020202020204" pitchFamily="34" charset="0"/>
                <a:ea typeface="Calibri" panose="020F0502020204030204" pitchFamily="34" charset="0"/>
                <a:cs typeface="Arial" panose="020B0604020202020204" pitchFamily="34" charset="0"/>
              </a:rPr>
              <a:t>When the fluid film pressure is high and the surfaces to be separated are not sufficiently rigid, there is elastic deformation of the contacting surfaces</a:t>
            </a:r>
            <a:r>
              <a:rPr lang="en-IN" sz="2400" dirty="0" smtClean="0">
                <a:latin typeface="Arial" panose="020B0604020202020204" pitchFamily="34" charset="0"/>
                <a:ea typeface="Calibri" panose="020F0502020204030204" pitchFamily="34" charset="0"/>
                <a:cs typeface="Arial" panose="020B0604020202020204" pitchFamily="34" charset="0"/>
              </a:rPr>
              <a:t>.</a:t>
            </a:r>
          </a:p>
          <a:p>
            <a:pPr algn="just">
              <a:lnSpc>
                <a:spcPct val="150000"/>
              </a:lnSpc>
            </a:pPr>
            <a:r>
              <a:rPr lang="en-IN" sz="2400" dirty="0">
                <a:latin typeface="Arial" panose="020B0604020202020204" pitchFamily="34" charset="0"/>
                <a:ea typeface="Calibri" panose="020F0502020204030204" pitchFamily="34" charset="0"/>
                <a:cs typeface="Arial" panose="020B0604020202020204" pitchFamily="34" charset="0"/>
              </a:rPr>
              <a:t>This elastic deflection is useful in the formation of the fluid film in certain cases.</a:t>
            </a:r>
            <a:endParaRPr lang="en-US" sz="2400" dirty="0">
              <a:latin typeface="Arial" panose="020B0604020202020204" pitchFamily="34" charset="0"/>
              <a:cs typeface="Arial" panose="020B0604020202020204" pitchFamily="34" charset="0"/>
            </a:endParaRPr>
          </a:p>
          <a:p>
            <a:pPr algn="just">
              <a:lnSpc>
                <a:spcPct val="150000"/>
              </a:lnSpc>
            </a:pPr>
            <a:r>
              <a:rPr lang="en-IN" sz="2400" dirty="0">
                <a:latin typeface="Arial" panose="020B0604020202020204" pitchFamily="34" charset="0"/>
                <a:ea typeface="Calibri" panose="020F0502020204030204" pitchFamily="34" charset="0"/>
                <a:cs typeface="Arial" panose="020B0604020202020204" pitchFamily="34" charset="0"/>
              </a:rPr>
              <a:t>Since the hydrodynamic film is developed due to elastic deflection of the parts, this mode of lubrication is called </a:t>
            </a:r>
            <a:r>
              <a:rPr lang="en-IN" sz="2400" dirty="0" err="1">
                <a:latin typeface="Arial" panose="020B0604020202020204" pitchFamily="34" charset="0"/>
                <a:ea typeface="Calibri" panose="020F0502020204030204" pitchFamily="34" charset="0"/>
                <a:cs typeface="Arial" panose="020B0604020202020204" pitchFamily="34" charset="0"/>
              </a:rPr>
              <a:t>elastohydrodynamic</a:t>
            </a:r>
            <a:r>
              <a:rPr lang="en-IN" sz="2400" dirty="0">
                <a:latin typeface="Arial" panose="020B0604020202020204" pitchFamily="34" charset="0"/>
                <a:ea typeface="Calibri" panose="020F0502020204030204" pitchFamily="34" charset="0"/>
                <a:cs typeface="Arial" panose="020B0604020202020204" pitchFamily="34" charset="0"/>
              </a:rPr>
              <a:t> lubrication.</a:t>
            </a:r>
            <a:endParaRPr lang="en-US" sz="2400" dirty="0">
              <a:latin typeface="Arial" panose="020B0604020202020204" pitchFamily="34" charset="0"/>
              <a:cs typeface="Arial" panose="020B0604020202020204" pitchFamily="34" charset="0"/>
            </a:endParaRPr>
          </a:p>
          <a:p>
            <a:pPr algn="just">
              <a:lnSpc>
                <a:spcPct val="150000"/>
              </a:lnSpc>
            </a:pPr>
            <a:r>
              <a:rPr lang="en-IN" sz="2400" dirty="0">
                <a:latin typeface="Arial" panose="020B0604020202020204" pitchFamily="34" charset="0"/>
                <a:ea typeface="Calibri" panose="020F0502020204030204" pitchFamily="34" charset="0"/>
                <a:cs typeface="Arial" panose="020B0604020202020204" pitchFamily="34" charset="0"/>
              </a:rPr>
              <a:t>This type of </a:t>
            </a:r>
            <a:r>
              <a:rPr lang="en-IN" sz="2400" dirty="0" smtClean="0">
                <a:latin typeface="Arial" panose="020B0604020202020204" pitchFamily="34" charset="0"/>
                <a:ea typeface="Calibri" panose="020F0502020204030204" pitchFamily="34" charset="0"/>
                <a:cs typeface="Arial" panose="020B0604020202020204" pitchFamily="34" charset="0"/>
              </a:rPr>
              <a:t>lubrication </a:t>
            </a:r>
            <a:r>
              <a:rPr lang="en-IN" sz="2400" dirty="0">
                <a:latin typeface="Arial" panose="020B0604020202020204" pitchFamily="34" charset="0"/>
                <a:ea typeface="Calibri" panose="020F0502020204030204" pitchFamily="34" charset="0"/>
                <a:cs typeface="Arial" panose="020B0604020202020204" pitchFamily="34" charset="0"/>
              </a:rPr>
              <a:t>occurs in gears, cams and rolling contact bearings.</a:t>
            </a:r>
            <a:endParaRPr lang="en-US" sz="2400" dirty="0">
              <a:latin typeface="Arial" panose="020B0604020202020204" pitchFamily="34" charset="0"/>
              <a:cs typeface="Arial" panose="020B0604020202020204" pitchFamily="34" charset="0"/>
            </a:endParaRPr>
          </a:p>
        </p:txBody>
      </p:sp>
      <p:sp>
        <p:nvSpPr>
          <p:cNvPr id="5" name="Rectangle 4"/>
          <p:cNvSpPr/>
          <p:nvPr/>
        </p:nvSpPr>
        <p:spPr>
          <a:xfrm>
            <a:off x="3048000" y="2967335"/>
            <a:ext cx="6096000" cy="369332"/>
          </a:xfrm>
          <a:prstGeom prst="rect">
            <a:avLst/>
          </a:prstGeom>
        </p:spPr>
        <p:txBody>
          <a:bodyPr>
            <a:spAutoFit/>
          </a:bodyPr>
          <a:lstStyle/>
          <a:p>
            <a:r>
              <a:rPr lang="en-IN" dirty="0" smtClean="0">
                <a:latin typeface="Arial" panose="020B0604020202020204" pitchFamily="34" charset="0"/>
                <a:ea typeface="Calibri" panose="020F0502020204030204" pitchFamily="34" charset="0"/>
              </a:rPr>
              <a:t> </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90894957"/>
      </p:ext>
    </p:extLst>
  </p:cSld>
  <p:clrMapOvr>
    <a:masterClrMapping/>
  </p:clrMapOvr>
  <mc:AlternateContent xmlns:mc="http://schemas.openxmlformats.org/markup-compatibility/2006">
    <mc:Choice xmlns:p14="http://schemas.microsoft.com/office/powerpoint/2010/main" Requires="p14">
      <p:transition spd="slow" p14:dur="2000" advTm="72913"/>
    </mc:Choice>
    <mc:Fallback>
      <p:transition spd="slow" advTm="72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017" y="662393"/>
            <a:ext cx="10515600" cy="5929995"/>
          </a:xfrm>
        </p:spPr>
        <p:txBody>
          <a:bodyPr>
            <a:noAutofit/>
          </a:bodyPr>
          <a:lstStyle/>
          <a:p>
            <a:pPr algn="just">
              <a:lnSpc>
                <a:spcPct val="130000"/>
              </a:lnSpc>
            </a:pPr>
            <a:r>
              <a:rPr lang="en-US" sz="1600" b="1" dirty="0" smtClean="0">
                <a:latin typeface="Arial" panose="020B0604020202020204" pitchFamily="34" charset="0"/>
                <a:cs typeface="Arial" panose="020B0604020202020204" pitchFamily="34" charset="0"/>
              </a:rPr>
              <a:t>Viscosity:</a:t>
            </a:r>
            <a:endParaRPr lang="en-US" sz="1600" b="1" dirty="0">
              <a:latin typeface="Arial" panose="020B0604020202020204" pitchFamily="34" charset="0"/>
              <a:cs typeface="Arial" panose="020B0604020202020204" pitchFamily="34" charset="0"/>
            </a:endParaRPr>
          </a:p>
          <a:p>
            <a:pPr algn="just">
              <a:lnSpc>
                <a:spcPct val="130000"/>
              </a:lnSpc>
            </a:pPr>
            <a:r>
              <a:rPr lang="en-IN" sz="1600" dirty="0" smtClean="0">
                <a:latin typeface="Arial" panose="020B0604020202020204" pitchFamily="34" charset="0"/>
                <a:ea typeface="Calibri" panose="020F0502020204030204" pitchFamily="34" charset="0"/>
              </a:rPr>
              <a:t>Viscosity </a:t>
            </a:r>
            <a:r>
              <a:rPr lang="en-IN" sz="1600" dirty="0">
                <a:latin typeface="Arial" panose="020B0604020202020204" pitchFamily="34" charset="0"/>
                <a:ea typeface="Calibri" panose="020F0502020204030204" pitchFamily="34" charset="0"/>
              </a:rPr>
              <a:t>is defined as the internal </a:t>
            </a:r>
            <a:r>
              <a:rPr lang="en-IN" sz="1600" dirty="0" smtClean="0">
                <a:latin typeface="Arial" panose="020B0604020202020204" pitchFamily="34" charset="0"/>
                <a:ea typeface="Calibri" panose="020F0502020204030204" pitchFamily="34" charset="0"/>
              </a:rPr>
              <a:t>frictional resistance </a:t>
            </a:r>
            <a:r>
              <a:rPr lang="en-IN" sz="1600" dirty="0">
                <a:latin typeface="Arial" panose="020B0604020202020204" pitchFamily="34" charset="0"/>
                <a:ea typeface="Calibri" panose="020F0502020204030204" pitchFamily="34" charset="0"/>
              </a:rPr>
              <a:t>offered towards the flow by a </a:t>
            </a:r>
            <a:r>
              <a:rPr lang="en-IN" sz="1600" dirty="0" smtClean="0">
                <a:latin typeface="Arial" panose="020B0604020202020204" pitchFamily="34" charset="0"/>
                <a:ea typeface="Calibri" panose="020F0502020204030204" pitchFamily="34" charset="0"/>
              </a:rPr>
              <a:t>fluid</a:t>
            </a:r>
            <a:r>
              <a:rPr lang="en-IN" sz="1600" dirty="0" smtClean="0">
                <a:latin typeface="Arial" panose="020B0604020202020204" pitchFamily="34" charset="0"/>
                <a:ea typeface="Calibri" panose="020F0502020204030204" pitchFamily="34" charset="0"/>
              </a:rPr>
              <a:t>.</a:t>
            </a:r>
          </a:p>
          <a:p>
            <a:pPr algn="just">
              <a:lnSpc>
                <a:spcPct val="130000"/>
              </a:lnSpc>
            </a:pPr>
            <a:r>
              <a:rPr lang="en-IN" sz="1600" dirty="0" smtClean="0">
                <a:latin typeface="Arial" panose="020B0604020202020204" pitchFamily="34" charset="0"/>
                <a:ea typeface="Calibri" panose="020F0502020204030204" pitchFamily="34" charset="0"/>
              </a:rPr>
              <a:t>Every fluid has some amount of viscosity</a:t>
            </a:r>
            <a:endParaRPr lang="en-IN" sz="1600" dirty="0" smtClean="0">
              <a:latin typeface="Arial" panose="020B0604020202020204" pitchFamily="34" charset="0"/>
              <a:ea typeface="Calibri" panose="020F0502020204030204" pitchFamily="34" charset="0"/>
            </a:endParaRPr>
          </a:p>
          <a:p>
            <a:pPr marL="0" indent="0" algn="just">
              <a:lnSpc>
                <a:spcPct val="130000"/>
              </a:lnSpc>
              <a:buNone/>
            </a:pPr>
            <a:r>
              <a:rPr lang="en-IN" sz="1600" b="1" dirty="0" smtClean="0">
                <a:latin typeface="Arial" panose="020B0604020202020204" pitchFamily="34" charset="0"/>
                <a:ea typeface="Calibri" panose="020F0502020204030204" pitchFamily="34" charset="0"/>
              </a:rPr>
              <a:t>Newton's law of </a:t>
            </a:r>
            <a:r>
              <a:rPr lang="en-IN" sz="1600" b="1" dirty="0" smtClean="0">
                <a:latin typeface="Arial" panose="020B0604020202020204" pitchFamily="34" charset="0"/>
                <a:ea typeface="Calibri" panose="020F0502020204030204" pitchFamily="34" charset="0"/>
              </a:rPr>
              <a:t>viscosity</a:t>
            </a:r>
            <a:r>
              <a:rPr lang="en-IN" sz="1600" dirty="0" smtClean="0">
                <a:latin typeface="Arial" panose="020B0604020202020204" pitchFamily="34" charset="0"/>
                <a:ea typeface="Calibri" panose="020F0502020204030204" pitchFamily="34" charset="0"/>
              </a:rPr>
              <a:t>:</a:t>
            </a:r>
            <a:endParaRPr lang="en-IN" sz="1600" dirty="0">
              <a:latin typeface="Arial" panose="020B0604020202020204" pitchFamily="34" charset="0"/>
              <a:ea typeface="Calibri" panose="020F0502020204030204" pitchFamily="34" charset="0"/>
            </a:endParaRPr>
          </a:p>
          <a:p>
            <a:pPr algn="just">
              <a:lnSpc>
                <a:spcPct val="130000"/>
              </a:lnSpc>
            </a:pPr>
            <a:r>
              <a:rPr lang="en-IN" sz="1600" dirty="0" smtClean="0">
                <a:latin typeface="Arial" panose="020B0604020202020204" pitchFamily="34" charset="0"/>
                <a:ea typeface="Calibri" panose="020F0502020204030204" pitchFamily="34" charset="0"/>
              </a:rPr>
              <a:t>Shear </a:t>
            </a:r>
            <a:r>
              <a:rPr lang="en-IN" sz="1600" dirty="0">
                <a:latin typeface="Arial" panose="020B0604020202020204" pitchFamily="34" charset="0"/>
                <a:ea typeface="Calibri" panose="020F0502020204030204" pitchFamily="34" charset="0"/>
              </a:rPr>
              <a:t>stress is proportional to the rate of </a:t>
            </a:r>
            <a:r>
              <a:rPr lang="en-IN" sz="1600" dirty="0" smtClean="0">
                <a:latin typeface="Arial" panose="020B0604020202020204" pitchFamily="34" charset="0"/>
                <a:ea typeface="Calibri" panose="020F0502020204030204" pitchFamily="34" charset="0"/>
              </a:rPr>
              <a:t>shear at </a:t>
            </a:r>
            <a:r>
              <a:rPr lang="en-IN" sz="1600" dirty="0">
                <a:latin typeface="Arial" panose="020B0604020202020204" pitchFamily="34" charset="0"/>
                <a:ea typeface="Calibri" panose="020F0502020204030204" pitchFamily="34" charset="0"/>
              </a:rPr>
              <a:t>any point in the </a:t>
            </a:r>
            <a:r>
              <a:rPr lang="en-IN" sz="1600" dirty="0" smtClean="0">
                <a:latin typeface="Arial" panose="020B0604020202020204" pitchFamily="34" charset="0"/>
                <a:ea typeface="Calibri" panose="020F0502020204030204" pitchFamily="34" charset="0"/>
              </a:rPr>
              <a:t>fluid:</a:t>
            </a:r>
          </a:p>
          <a:p>
            <a:pPr algn="just">
              <a:lnSpc>
                <a:spcPct val="130000"/>
              </a:lnSpc>
            </a:pPr>
            <a:endParaRPr lang="en-IN" sz="1600" dirty="0">
              <a:latin typeface="Arial" panose="020B0604020202020204" pitchFamily="34" charset="0"/>
            </a:endParaRPr>
          </a:p>
          <a:p>
            <a:pPr algn="just">
              <a:lnSpc>
                <a:spcPct val="130000"/>
              </a:lnSpc>
            </a:pPr>
            <a:endParaRPr lang="en-IN" sz="1600" dirty="0" smtClean="0">
              <a:latin typeface="Arial" panose="020B0604020202020204" pitchFamily="34" charset="0"/>
            </a:endParaRPr>
          </a:p>
          <a:p>
            <a:pPr algn="just">
              <a:lnSpc>
                <a:spcPct val="130000"/>
              </a:lnSpc>
            </a:pPr>
            <a:endParaRPr lang="en-IN" sz="1600" dirty="0">
              <a:latin typeface="Arial" panose="020B0604020202020204" pitchFamily="34" charset="0"/>
            </a:endParaRPr>
          </a:p>
          <a:p>
            <a:pPr algn="just">
              <a:lnSpc>
                <a:spcPct val="130000"/>
              </a:lnSpc>
            </a:pPr>
            <a:r>
              <a:rPr lang="en-US" sz="2000" dirty="0" smtClean="0"/>
              <a:t>Continuous change in velocity w.r.t </a:t>
            </a:r>
            <a:r>
              <a:rPr lang="en-US" sz="2000" i="1" dirty="0" smtClean="0"/>
              <a:t>h</a:t>
            </a:r>
            <a:r>
              <a:rPr lang="en-US" sz="2000" dirty="0" smtClean="0"/>
              <a:t> is expressed as</a:t>
            </a:r>
          </a:p>
          <a:p>
            <a:endParaRPr lang="en-IN" sz="2000" dirty="0" smtClean="0">
              <a:latin typeface="Arial" panose="020B0604020202020204" pitchFamily="34" charset="0"/>
              <a:ea typeface="Calibri" panose="020F0502020204030204" pitchFamily="34" charset="0"/>
            </a:endParaRPr>
          </a:p>
          <a:p>
            <a:endParaRPr lang="en-IN" sz="2000" dirty="0">
              <a:latin typeface="Arial" panose="020B0604020202020204" pitchFamily="34" charset="0"/>
              <a:ea typeface="Calibri" panose="020F0502020204030204" pitchFamily="34" charset="0"/>
            </a:endParaRPr>
          </a:p>
          <a:p>
            <a:endParaRPr lang="en-IN" sz="2000" dirty="0" smtClean="0">
              <a:latin typeface="Arial" panose="020B0604020202020204" pitchFamily="34" charset="0"/>
              <a:ea typeface="Calibri" panose="020F0502020204030204" pitchFamily="34" charset="0"/>
            </a:endParaRPr>
          </a:p>
          <a:p>
            <a:r>
              <a:rPr lang="en-IN" sz="2000" dirty="0" smtClean="0">
                <a:latin typeface="Arial" panose="020B0604020202020204" pitchFamily="34" charset="0"/>
                <a:ea typeface="Calibri" panose="020F0502020204030204" pitchFamily="34" charset="0"/>
              </a:rPr>
              <a:t>The </a:t>
            </a:r>
            <a:r>
              <a:rPr lang="en-IN" sz="2000" dirty="0">
                <a:latin typeface="Arial" panose="020B0604020202020204" pitchFamily="34" charset="0"/>
                <a:ea typeface="Calibri" panose="020F0502020204030204" pitchFamily="34" charset="0"/>
              </a:rPr>
              <a:t>constant of proportionality </a:t>
            </a:r>
            <a:r>
              <a:rPr lang="en-IN" sz="2000" i="1" dirty="0">
                <a:latin typeface="Cambria Math" panose="02040503050406030204" pitchFamily="18" charset="0"/>
                <a:ea typeface="Calibri" panose="020F0502020204030204" pitchFamily="34" charset="0"/>
                <a:cs typeface="Arial" panose="020B0604020202020204" pitchFamily="34" charset="0"/>
              </a:rPr>
              <a:t>μ</a:t>
            </a:r>
            <a:r>
              <a:rPr lang="en-IN" sz="2000" dirty="0">
                <a:latin typeface="Cambria Math" panose="02040503050406030204" pitchFamily="18" charset="0"/>
                <a:ea typeface="Calibri" panose="020F0502020204030204" pitchFamily="34" charset="0"/>
                <a:cs typeface="Arial" panose="020B0604020202020204" pitchFamily="34" charset="0"/>
              </a:rPr>
              <a:t> </a:t>
            </a:r>
            <a:r>
              <a:rPr lang="en-IN" sz="2000" dirty="0">
                <a:latin typeface="Arial" panose="020B0604020202020204" pitchFamily="34" charset="0"/>
                <a:ea typeface="Calibri" panose="020F0502020204030204" pitchFamily="34" charset="0"/>
              </a:rPr>
              <a:t>in the above equations is called the absolute </a:t>
            </a:r>
            <a:r>
              <a:rPr lang="en-IN" sz="2000" dirty="0" smtClean="0">
                <a:latin typeface="Arial" panose="020B0604020202020204" pitchFamily="34" charset="0"/>
                <a:ea typeface="Calibri" panose="020F0502020204030204" pitchFamily="34" charset="0"/>
              </a:rPr>
              <a:t>or dynamic viscosity</a:t>
            </a:r>
            <a:endParaRPr lang="en-US" sz="2000" dirty="0"/>
          </a:p>
          <a:p>
            <a:endParaRPr lang="en-US" sz="2000" dirty="0" smtClean="0"/>
          </a:p>
          <a:p>
            <a:endParaRPr lang="en-US" sz="2000" dirty="0"/>
          </a:p>
        </p:txBody>
      </p:sp>
      <p:pic>
        <p:nvPicPr>
          <p:cNvPr id="11" name="Content Placeholder 4"/>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375778" y="1560602"/>
            <a:ext cx="3634475" cy="2387147"/>
          </a:xfrm>
          <a:prstGeom prst="rect">
            <a:avLst/>
          </a:prstGeom>
        </p:spPr>
      </p:pic>
      <p:sp>
        <p:nvSpPr>
          <p:cNvPr id="13" name="TextBox 12"/>
          <p:cNvSpPr txBox="1"/>
          <p:nvPr/>
        </p:nvSpPr>
        <p:spPr>
          <a:xfrm>
            <a:off x="7740186" y="3947749"/>
            <a:ext cx="3482235" cy="369332"/>
          </a:xfrm>
          <a:prstGeom prst="rect">
            <a:avLst/>
          </a:prstGeom>
          <a:noFill/>
        </p:spPr>
        <p:txBody>
          <a:bodyPr wrap="square" rtlCol="0">
            <a:spAutoFit/>
          </a:bodyPr>
          <a:lstStyle/>
          <a:p>
            <a:r>
              <a:rPr lang="en-US" dirty="0" smtClean="0"/>
              <a:t>Fig 8: Newton’s law of viscosity </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63115810"/>
              </p:ext>
            </p:extLst>
          </p:nvPr>
        </p:nvGraphicFramePr>
        <p:xfrm>
          <a:off x="4999535" y="2754176"/>
          <a:ext cx="1198563" cy="1652587"/>
        </p:xfrm>
        <a:graphic>
          <a:graphicData uri="http://schemas.openxmlformats.org/presentationml/2006/ole">
            <mc:AlternateContent xmlns:mc="http://schemas.openxmlformats.org/markup-compatibility/2006">
              <mc:Choice xmlns:v="urn:schemas-microsoft-com:vml" Requires="v">
                <p:oleObj spid="_x0000_s32782" name="Equation" r:id="rId6" imgW="1197885" imgH="1652245" progId="Equation.DSMT4">
                  <p:embed/>
                </p:oleObj>
              </mc:Choice>
              <mc:Fallback>
                <p:oleObj name="Equation" r:id="rId6" imgW="1197885" imgH="1652245" progId="Equation.DSMT4">
                  <p:embed/>
                  <p:pic>
                    <p:nvPicPr>
                      <p:cNvPr id="0" name=""/>
                      <p:cNvPicPr/>
                      <p:nvPr/>
                    </p:nvPicPr>
                    <p:blipFill>
                      <a:blip r:embed="rId7"/>
                      <a:stretch>
                        <a:fillRect/>
                      </a:stretch>
                    </p:blipFill>
                    <p:spPr>
                      <a:xfrm>
                        <a:off x="4999535" y="2754176"/>
                        <a:ext cx="1198563" cy="165258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010270148"/>
              </p:ext>
            </p:extLst>
          </p:nvPr>
        </p:nvGraphicFramePr>
        <p:xfrm>
          <a:off x="4801782" y="4811017"/>
          <a:ext cx="1594068" cy="763357"/>
        </p:xfrm>
        <a:graphic>
          <a:graphicData uri="http://schemas.openxmlformats.org/presentationml/2006/ole">
            <mc:AlternateContent xmlns:mc="http://schemas.openxmlformats.org/markup-compatibility/2006">
              <mc:Choice xmlns:v="urn:schemas-microsoft-com:vml" Requires="v">
                <p:oleObj spid="_x0000_s32783" name="Equation" r:id="rId8" imgW="901440" imgH="431640" progId="Equation.DSMT4">
                  <p:embed/>
                </p:oleObj>
              </mc:Choice>
              <mc:Fallback>
                <p:oleObj name="Equation" r:id="rId8" imgW="901440" imgH="431640" progId="Equation.DSMT4">
                  <p:embed/>
                  <p:pic>
                    <p:nvPicPr>
                      <p:cNvPr id="7" name="Object 6"/>
                      <p:cNvPicPr/>
                      <p:nvPr/>
                    </p:nvPicPr>
                    <p:blipFill>
                      <a:blip r:embed="rId9"/>
                      <a:stretch>
                        <a:fillRect/>
                      </a:stretch>
                    </p:blipFill>
                    <p:spPr>
                      <a:xfrm>
                        <a:off x="4801782" y="4811017"/>
                        <a:ext cx="1594068" cy="763357"/>
                      </a:xfrm>
                      <a:prstGeom prst="rect">
                        <a:avLst/>
                      </a:prstGeom>
                    </p:spPr>
                  </p:pic>
                </p:oleObj>
              </mc:Fallback>
            </mc:AlternateContent>
          </a:graphicData>
        </a:graphic>
      </p:graphicFrame>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62990510"/>
      </p:ext>
    </p:extLst>
  </p:cSld>
  <p:clrMapOvr>
    <a:masterClrMapping/>
  </p:clrMapOvr>
  <mc:AlternateContent xmlns:mc="http://schemas.openxmlformats.org/markup-compatibility/2006">
    <mc:Choice xmlns:p14="http://schemas.microsoft.com/office/powerpoint/2010/main" Requires="p14">
      <p:transition spd="slow" p14:dur="2000" advTm="137798"/>
    </mc:Choice>
    <mc:Fallback>
      <p:transition spd="slow" advTm="137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8869" y="1407108"/>
            <a:ext cx="8952411" cy="4218410"/>
          </a:xfrm>
        </p:spPr>
        <p:txBody>
          <a:bodyPr>
            <a:noAutofit/>
          </a:bodyPr>
          <a:lstStyle/>
          <a:p>
            <a:r>
              <a:rPr lang="en-IN" sz="1600" dirty="0">
                <a:latin typeface="Arial" panose="020B0604020202020204" pitchFamily="34" charset="0"/>
                <a:ea typeface="Calibri" panose="020F0502020204030204" pitchFamily="34" charset="0"/>
              </a:rPr>
              <a:t>The unit of absolute viscosity is given </a:t>
            </a:r>
            <a:r>
              <a:rPr lang="en-IN" sz="1600" dirty="0" smtClean="0">
                <a:latin typeface="Arial" panose="020B0604020202020204" pitchFamily="34" charset="0"/>
                <a:ea typeface="Calibri" panose="020F0502020204030204" pitchFamily="34" charset="0"/>
              </a:rPr>
              <a:t>by</a:t>
            </a:r>
          </a:p>
          <a:p>
            <a:endParaRPr lang="en-IN" sz="1600" dirty="0">
              <a:latin typeface="Arial" panose="020B0604020202020204" pitchFamily="34" charset="0"/>
              <a:ea typeface="Calibri" panose="020F0502020204030204" pitchFamily="34" charset="0"/>
            </a:endParaRPr>
          </a:p>
          <a:p>
            <a:endParaRPr lang="en-IN" sz="1600" dirty="0" smtClean="0">
              <a:latin typeface="Arial" panose="020B0604020202020204" pitchFamily="34" charset="0"/>
              <a:ea typeface="Calibri" panose="020F0502020204030204" pitchFamily="34" charset="0"/>
            </a:endParaRPr>
          </a:p>
          <a:p>
            <a:endParaRPr lang="en-IN" sz="1600" dirty="0">
              <a:latin typeface="Arial" panose="020B0604020202020204" pitchFamily="34" charset="0"/>
              <a:ea typeface="Calibri" panose="020F0502020204030204" pitchFamily="34" charset="0"/>
            </a:endParaRPr>
          </a:p>
          <a:p>
            <a:endParaRPr lang="en-IN" sz="1600" dirty="0" smtClean="0">
              <a:latin typeface="Arial" panose="020B0604020202020204" pitchFamily="34" charset="0"/>
              <a:ea typeface="Calibri" panose="020F0502020204030204" pitchFamily="34" charset="0"/>
            </a:endParaRPr>
          </a:p>
          <a:p>
            <a:pPr marL="0" indent="0">
              <a:buNone/>
            </a:pPr>
            <a:endParaRPr lang="en-IN" sz="1600" dirty="0" smtClean="0">
              <a:latin typeface="Arial" panose="020B0604020202020204" pitchFamily="34" charset="0"/>
              <a:ea typeface="Calibri" panose="020F0502020204030204" pitchFamily="34" charset="0"/>
              <a:cs typeface="Arial" panose="020B0604020202020204" pitchFamily="34" charset="0"/>
            </a:endParaRPr>
          </a:p>
          <a:p>
            <a:r>
              <a:rPr lang="en-IN" sz="1600" dirty="0" smtClean="0">
                <a:latin typeface="Arial" panose="020B0604020202020204" pitchFamily="34" charset="0"/>
                <a:ea typeface="Calibri" panose="020F0502020204030204" pitchFamily="34" charset="0"/>
                <a:cs typeface="Arial" panose="020B0604020202020204" pitchFamily="34" charset="0"/>
              </a:rPr>
              <a:t>The unit </a:t>
            </a:r>
            <a:r>
              <a:rPr lang="en-IN" sz="1600" dirty="0" smtClean="0">
                <a:latin typeface="Arial" panose="020B0604020202020204" pitchFamily="34" charset="0"/>
                <a:ea typeface="Calibri" panose="020F0502020204030204" pitchFamily="34" charset="0"/>
                <a:cs typeface="Arial" panose="020B0604020202020204" pitchFamily="34" charset="0"/>
              </a:rPr>
              <a:t>of viscosity </a:t>
            </a:r>
            <a:r>
              <a:rPr lang="en-IN" sz="1600" dirty="0" smtClean="0">
                <a:latin typeface="Arial" panose="020B0604020202020204" pitchFamily="34" charset="0"/>
                <a:ea typeface="Calibri" panose="020F0502020204030204" pitchFamily="34" charset="0"/>
                <a:cs typeface="Arial" panose="020B0604020202020204" pitchFamily="34" charset="0"/>
              </a:rPr>
              <a:t>in CGS is </a:t>
            </a:r>
            <a:r>
              <a:rPr lang="en-IN" sz="1600" dirty="0" smtClean="0">
                <a:latin typeface="Arial" panose="020B0604020202020204" pitchFamily="34" charset="0"/>
                <a:ea typeface="Calibri" panose="020F0502020204030204" pitchFamily="34" charset="0"/>
                <a:cs typeface="Arial" panose="020B0604020202020204" pitchFamily="34" charset="0"/>
              </a:rPr>
              <a:t>the </a:t>
            </a:r>
            <a:r>
              <a:rPr lang="en-IN" sz="1600" dirty="0" smtClean="0">
                <a:latin typeface="Arial" panose="020B0604020202020204" pitchFamily="34" charset="0"/>
                <a:ea typeface="Calibri" panose="020F0502020204030204" pitchFamily="34" charset="0"/>
                <a:cs typeface="Arial" panose="020B0604020202020204" pitchFamily="34" charset="0"/>
              </a:rPr>
              <a:t>Poise (P), </a:t>
            </a:r>
            <a:r>
              <a:rPr lang="en-IN" sz="1600" dirty="0" smtClean="0">
                <a:latin typeface="Arial" panose="020B0604020202020204" pitchFamily="34" charset="0"/>
                <a:ea typeface="Calibri" panose="020F0502020204030204" pitchFamily="34" charset="0"/>
                <a:cs typeface="Arial" panose="020B0604020202020204" pitchFamily="34" charset="0"/>
              </a:rPr>
              <a:t>which gives absolute viscosity in dyne-s/cm</a:t>
            </a:r>
            <a:r>
              <a:rPr lang="en-IN" sz="1600" baseline="30000" dirty="0" smtClean="0">
                <a:latin typeface="Arial" panose="020B0604020202020204" pitchFamily="34" charset="0"/>
                <a:ea typeface="Calibri" panose="020F0502020204030204" pitchFamily="34" charset="0"/>
                <a:cs typeface="Arial" panose="020B0604020202020204" pitchFamily="34" charset="0"/>
              </a:rPr>
              <a:t>2</a:t>
            </a:r>
            <a:r>
              <a:rPr lang="en-IN" sz="1600" dirty="0" smtClean="0">
                <a:latin typeface="Arial" panose="020B0604020202020204" pitchFamily="34" charset="0"/>
                <a:ea typeface="Calibri" panose="020F050202020403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Poise being a large unit, </a:t>
            </a:r>
            <a:r>
              <a:rPr lang="en-IN" sz="1600" dirty="0" err="1" smtClean="0">
                <a:latin typeface="Arial" panose="020B0604020202020204" pitchFamily="34" charset="0"/>
                <a:cs typeface="Arial" panose="020B0604020202020204" pitchFamily="34" charset="0"/>
              </a:rPr>
              <a:t>cP</a:t>
            </a:r>
            <a:r>
              <a:rPr lang="en-IN" sz="1600" dirty="0" smtClean="0">
                <a:latin typeface="Arial" panose="020B0604020202020204" pitchFamily="34" charset="0"/>
                <a:cs typeface="Arial" panose="020B0604020202020204" pitchFamily="34" charset="0"/>
              </a:rPr>
              <a:t> (</a:t>
            </a:r>
            <a:r>
              <a:rPr lang="en-IN" sz="1600" dirty="0" err="1" smtClean="0">
                <a:latin typeface="Arial" panose="020B0604020202020204" pitchFamily="34" charset="0"/>
                <a:cs typeface="Arial" panose="020B0604020202020204" pitchFamily="34" charset="0"/>
              </a:rPr>
              <a:t>Centi</a:t>
            </a:r>
            <a:r>
              <a:rPr lang="en-IN" sz="1600" dirty="0" smtClean="0">
                <a:latin typeface="Arial" panose="020B0604020202020204" pitchFamily="34" charset="0"/>
                <a:cs typeface="Arial" panose="020B0604020202020204" pitchFamily="34" charset="0"/>
              </a:rPr>
              <a:t> Poise) is mostly used.</a:t>
            </a:r>
          </a:p>
          <a:p>
            <a:r>
              <a:rPr lang="en-IN" sz="1600" dirty="0" smtClean="0">
                <a:latin typeface="Arial" panose="020B0604020202020204" pitchFamily="34" charset="0"/>
                <a:cs typeface="Arial" panose="020B0604020202020204" pitchFamily="34" charset="0"/>
              </a:rPr>
              <a:t>Viscosity of water is around 1 </a:t>
            </a:r>
            <a:r>
              <a:rPr lang="en-IN" sz="1600" dirty="0" err="1" smtClean="0">
                <a:latin typeface="Arial" panose="020B0604020202020204" pitchFamily="34" charset="0"/>
                <a:cs typeface="Arial" panose="020B0604020202020204" pitchFamily="34" charset="0"/>
              </a:rPr>
              <a:t>cP.</a:t>
            </a:r>
            <a:endParaRPr lang="en-IN" sz="1600" dirty="0">
              <a:latin typeface="Arial" panose="020B0604020202020204" pitchFamily="34" charset="0"/>
              <a:ea typeface="Calibri" panose="020F0502020204030204" pitchFamily="34" charset="0"/>
            </a:endParaRPr>
          </a:p>
          <a:p>
            <a:pPr algn="just"/>
            <a:r>
              <a:rPr lang="en-IN" sz="1800" b="1" dirty="0">
                <a:latin typeface="Arial" panose="020B0604020202020204" pitchFamily="34" charset="0"/>
                <a:ea typeface="Calibri" panose="020F0502020204030204" pitchFamily="34" charset="0"/>
                <a:cs typeface="Arial" panose="020B0604020202020204" pitchFamily="34" charset="0"/>
              </a:rPr>
              <a:t>The kinematic viscosity </a:t>
            </a:r>
            <a:r>
              <a:rPr lang="en-IN" sz="1800" b="1" dirty="0" smtClean="0">
                <a:latin typeface="Arial" panose="020B0604020202020204" pitchFamily="34" charset="0"/>
                <a:ea typeface="Calibri" panose="020F0502020204030204" pitchFamily="34" charset="0"/>
                <a:cs typeface="Arial" panose="020B0604020202020204" pitchFamily="34" charset="0"/>
              </a:rPr>
              <a:t>is </a:t>
            </a:r>
            <a:r>
              <a:rPr lang="en-IN" sz="1800" b="1" dirty="0">
                <a:latin typeface="Arial" panose="020B0604020202020204" pitchFamily="34" charset="0"/>
                <a:ea typeface="Calibri" panose="020F0502020204030204" pitchFamily="34" charset="0"/>
                <a:cs typeface="Arial" panose="020B0604020202020204" pitchFamily="34" charset="0"/>
              </a:rPr>
              <a:t>defined as the ratio of absolute viscosity to the density of </a:t>
            </a:r>
            <a:r>
              <a:rPr lang="en-IN" sz="1800" b="1" dirty="0" smtClean="0">
                <a:latin typeface="Arial" panose="020B0604020202020204" pitchFamily="34" charset="0"/>
                <a:ea typeface="Calibri" panose="020F0502020204030204" pitchFamily="34" charset="0"/>
                <a:cs typeface="Arial" panose="020B0604020202020204" pitchFamily="34" charset="0"/>
              </a:rPr>
              <a:t>lubricant. Its unit is m</a:t>
            </a:r>
            <a:r>
              <a:rPr lang="en-IN" sz="1800" b="1" baseline="30000" dirty="0" smtClean="0">
                <a:latin typeface="Arial" panose="020B0604020202020204" pitchFamily="34" charset="0"/>
                <a:ea typeface="Calibri" panose="020F0502020204030204" pitchFamily="34" charset="0"/>
                <a:cs typeface="Arial" panose="020B0604020202020204" pitchFamily="34" charset="0"/>
              </a:rPr>
              <a:t>2</a:t>
            </a:r>
            <a:r>
              <a:rPr lang="en-IN" sz="1800" b="1" dirty="0" smtClean="0">
                <a:latin typeface="Arial" panose="020B0604020202020204" pitchFamily="34" charset="0"/>
                <a:ea typeface="Calibri" panose="020F0502020204030204" pitchFamily="34" charset="0"/>
                <a:cs typeface="Arial" panose="020B0604020202020204" pitchFamily="34" charset="0"/>
              </a:rPr>
              <a:t>/s </a:t>
            </a:r>
            <a:r>
              <a:rPr lang="en-IN" sz="1800" b="1" dirty="0">
                <a:latin typeface="Arial" panose="020B0604020202020204" pitchFamily="34" charset="0"/>
                <a:ea typeface="Calibri" panose="020F0502020204030204" pitchFamily="34" charset="0"/>
                <a:cs typeface="Arial" panose="020B0604020202020204" pitchFamily="34" charset="0"/>
              </a:rPr>
              <a:t>in SI </a:t>
            </a:r>
            <a:r>
              <a:rPr lang="en-IN" sz="1800" b="1" dirty="0" smtClean="0">
                <a:latin typeface="Arial" panose="020B0604020202020204" pitchFamily="34" charset="0"/>
                <a:ea typeface="Calibri" panose="020F0502020204030204" pitchFamily="34" charset="0"/>
                <a:cs typeface="Arial" panose="020B0604020202020204" pitchFamily="34" charset="0"/>
              </a:rPr>
              <a:t>and Stoke (S=cm</a:t>
            </a:r>
            <a:r>
              <a:rPr lang="en-IN" sz="1800" b="1" baseline="30000" dirty="0" smtClean="0">
                <a:latin typeface="Arial" panose="020B0604020202020204" pitchFamily="34" charset="0"/>
                <a:ea typeface="Calibri" panose="020F0502020204030204" pitchFamily="34" charset="0"/>
                <a:cs typeface="Arial" panose="020B0604020202020204" pitchFamily="34" charset="0"/>
              </a:rPr>
              <a:t>2</a:t>
            </a:r>
            <a:r>
              <a:rPr lang="en-IN" sz="1800" b="1" dirty="0" smtClean="0">
                <a:latin typeface="Arial" panose="020B0604020202020204" pitchFamily="34" charset="0"/>
                <a:ea typeface="Calibri" panose="020F0502020204030204" pitchFamily="34" charset="0"/>
                <a:cs typeface="Arial" panose="020B0604020202020204" pitchFamily="34" charset="0"/>
              </a:rPr>
              <a:t>/sec) in CGS. Stoke (S) being a large unit </a:t>
            </a:r>
            <a:r>
              <a:rPr lang="en-IN" sz="1800" b="1" dirty="0" err="1" smtClean="0">
                <a:latin typeface="Arial" panose="020B0604020202020204" pitchFamily="34" charset="0"/>
                <a:ea typeface="Calibri" panose="020F0502020204030204" pitchFamily="34" charset="0"/>
                <a:cs typeface="Arial" panose="020B0604020202020204" pitchFamily="34" charset="0"/>
              </a:rPr>
              <a:t>cS</a:t>
            </a:r>
            <a:r>
              <a:rPr lang="en-IN" sz="1800" b="1" dirty="0" smtClean="0">
                <a:latin typeface="Arial" panose="020B0604020202020204" pitchFamily="34" charset="0"/>
                <a:ea typeface="Calibri" panose="020F0502020204030204" pitchFamily="34" charset="0"/>
                <a:cs typeface="Arial" panose="020B0604020202020204" pitchFamily="34" charset="0"/>
              </a:rPr>
              <a:t> (</a:t>
            </a:r>
            <a:r>
              <a:rPr lang="en-IN" sz="1800" b="1" dirty="0" err="1" smtClean="0">
                <a:latin typeface="Arial" panose="020B0604020202020204" pitchFamily="34" charset="0"/>
                <a:ea typeface="Calibri" panose="020F0502020204030204" pitchFamily="34" charset="0"/>
                <a:cs typeface="Arial" panose="020B0604020202020204" pitchFamily="34" charset="0"/>
              </a:rPr>
              <a:t>centi</a:t>
            </a:r>
            <a:r>
              <a:rPr lang="en-IN" sz="1800" b="1" dirty="0" smtClean="0">
                <a:latin typeface="Arial" panose="020B0604020202020204" pitchFamily="34" charset="0"/>
                <a:ea typeface="Calibri" panose="020F0502020204030204" pitchFamily="34" charset="0"/>
                <a:cs typeface="Arial" panose="020B0604020202020204" pitchFamily="34" charset="0"/>
              </a:rPr>
              <a:t> Stoke) is mostly used.</a:t>
            </a:r>
            <a:endParaRPr lang="en-IN" sz="1800" b="1" dirty="0">
              <a:latin typeface="Arial" panose="020B0604020202020204" pitchFamily="34" charset="0"/>
              <a:ea typeface="Calibri" panose="020F0502020204030204" pitchFamily="34" charset="0"/>
              <a:cs typeface="Arial" panose="020B0604020202020204" pitchFamily="34" charset="0"/>
            </a:endParaRPr>
          </a:p>
          <a:p>
            <a:pPr marL="0" indent="0">
              <a:buNone/>
            </a:pPr>
            <a:r>
              <a:rPr lang="en-IN" sz="1800" dirty="0">
                <a:latin typeface="Arial" panose="020B0604020202020204" pitchFamily="34" charset="0"/>
                <a:ea typeface="Calibri" panose="020F0502020204030204" pitchFamily="34" charset="0"/>
                <a:cs typeface="Arial" panose="020B0604020202020204" pitchFamily="34" charset="0"/>
              </a:rPr>
              <a:t>                                                        </a:t>
            </a:r>
          </a:p>
          <a:p>
            <a:pPr marL="0" indent="0">
              <a:buNone/>
            </a:pPr>
            <a:r>
              <a:rPr lang="en-IN" sz="1800" dirty="0">
                <a:latin typeface="Arial" panose="020B0604020202020204" pitchFamily="34" charset="0"/>
                <a:ea typeface="Calibri" panose="020F0502020204030204" pitchFamily="34" charset="0"/>
                <a:cs typeface="Arial" panose="020B0604020202020204" pitchFamily="34" charset="0"/>
              </a:rPr>
              <a:t>                                                                          </a:t>
            </a:r>
          </a:p>
        </p:txBody>
      </p:sp>
      <p:graphicFrame>
        <p:nvGraphicFramePr>
          <p:cNvPr id="4" name="Object 3"/>
          <p:cNvGraphicFramePr>
            <a:graphicFrameLocks noChangeAspect="1"/>
          </p:cNvGraphicFramePr>
          <p:nvPr>
            <p:extLst>
              <p:ext uri="{D42A27DB-BD31-4B8C-83A1-F6EECF244321}">
                <p14:modId xmlns:p14="http://schemas.microsoft.com/office/powerpoint/2010/main" val="3420651430"/>
              </p:ext>
            </p:extLst>
          </p:nvPr>
        </p:nvGraphicFramePr>
        <p:xfrm>
          <a:off x="4570412" y="1881188"/>
          <a:ext cx="3165475" cy="1457325"/>
        </p:xfrm>
        <a:graphic>
          <a:graphicData uri="http://schemas.openxmlformats.org/presentationml/2006/ole">
            <mc:AlternateContent xmlns:mc="http://schemas.openxmlformats.org/markup-compatibility/2006">
              <mc:Choice xmlns:v="urn:schemas-microsoft-com:vml" Requires="v">
                <p:oleObj spid="_x0000_s2335" name="Equation" r:id="rId5" imgW="1600200" imgH="736560" progId="Equation.DSMT4">
                  <p:embed/>
                </p:oleObj>
              </mc:Choice>
              <mc:Fallback>
                <p:oleObj name="Equation" r:id="rId5" imgW="1600200" imgH="736560" progId="Equation.DSMT4">
                  <p:embed/>
                  <p:pic>
                    <p:nvPicPr>
                      <p:cNvPr id="0" name=""/>
                      <p:cNvPicPr/>
                      <p:nvPr/>
                    </p:nvPicPr>
                    <p:blipFill>
                      <a:blip r:embed="rId6"/>
                      <a:stretch>
                        <a:fillRect/>
                      </a:stretch>
                    </p:blipFill>
                    <p:spPr>
                      <a:xfrm>
                        <a:off x="4570412" y="1881188"/>
                        <a:ext cx="3165475" cy="14573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31975838"/>
              </p:ext>
            </p:extLst>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spid="_x0000_s2336" name="Equation" r:id="rId7" imgW="114120" imgH="177480" progId="Equation.DSMT4">
                  <p:embed/>
                </p:oleObj>
              </mc:Choice>
              <mc:Fallback>
                <p:oleObj name="Equation" r:id="rId7" imgW="114120" imgH="177480" progId="Equation.DSMT4">
                  <p:embed/>
                  <p:pic>
                    <p:nvPicPr>
                      <p:cNvPr id="0" name=""/>
                      <p:cNvPicPr/>
                      <p:nvPr/>
                    </p:nvPicPr>
                    <p:blipFill>
                      <a:blip r:embed="rId8"/>
                      <a:stretch>
                        <a:fillRect/>
                      </a:stretch>
                    </p:blipFill>
                    <p:spPr>
                      <a:xfrm>
                        <a:off x="6038850" y="3338513"/>
                        <a:ext cx="114300" cy="177800"/>
                      </a:xfrm>
                      <a:prstGeom prst="rect">
                        <a:avLst/>
                      </a:prstGeom>
                    </p:spPr>
                  </p:pic>
                </p:oleObj>
              </mc:Fallback>
            </mc:AlternateContent>
          </a:graphicData>
        </a:graphic>
      </p:graphicFrame>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38173439"/>
      </p:ext>
    </p:extLst>
  </p:cSld>
  <p:clrMapOvr>
    <a:masterClrMapping/>
  </p:clrMapOvr>
  <mc:AlternateContent xmlns:mc="http://schemas.openxmlformats.org/markup-compatibility/2006">
    <mc:Choice xmlns:p14="http://schemas.microsoft.com/office/powerpoint/2010/main" Requires="p14">
      <p:transition spd="slow" p14:dur="2000" advTm="73262"/>
    </mc:Choice>
    <mc:Fallback>
      <p:transition spd="slow" advTm="73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397"/>
          </a:xfrm>
        </p:spPr>
        <p:txBody>
          <a:bodyPr>
            <a:normAutofit/>
          </a:bodyPr>
          <a:lstStyle/>
          <a:p>
            <a:r>
              <a:rPr lang="en-US" sz="3200" b="1" dirty="0" err="1" smtClean="0">
                <a:latin typeface="Arial" panose="020B0604020202020204" pitchFamily="34" charset="0"/>
                <a:cs typeface="Arial" panose="020B0604020202020204" pitchFamily="34" charset="0"/>
              </a:rPr>
              <a:t>Viscometry</a:t>
            </a:r>
            <a:endParaRPr lang="en-US" sz="3200" b="1" dirty="0">
              <a:latin typeface="Arial" panose="020B0604020202020204" pitchFamily="34" charset="0"/>
              <a:cs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69658306"/>
              </p:ext>
            </p:extLst>
          </p:nvPr>
        </p:nvGraphicFramePr>
        <p:xfrm>
          <a:off x="672737" y="2037806"/>
          <a:ext cx="10988040" cy="30741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18464509"/>
      </p:ext>
    </p:extLst>
  </p:cSld>
  <p:clrMapOvr>
    <a:masterClrMapping/>
  </p:clrMapOvr>
  <mc:AlternateContent xmlns:mc="http://schemas.openxmlformats.org/markup-compatibility/2006">
    <mc:Choice xmlns:p14="http://schemas.microsoft.com/office/powerpoint/2010/main" Requires="p14">
      <p:transition spd="slow" p14:dur="2000" advTm="24453"/>
    </mc:Choice>
    <mc:Fallback>
      <p:transition spd="slow" advTm="24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1945"/>
            <a:ext cx="10515600" cy="630621"/>
          </a:xfrm>
        </p:spPr>
        <p:txBody>
          <a:bodyPr>
            <a:normAutofit/>
          </a:bodyPr>
          <a:lstStyle/>
          <a:p>
            <a:r>
              <a:rPr lang="en-US" sz="3200" b="1" dirty="0" smtClean="0">
                <a:latin typeface="Arial" panose="020B0604020202020204" pitchFamily="34" charset="0"/>
                <a:cs typeface="Arial" panose="020B0604020202020204" pitchFamily="34" charset="0"/>
              </a:rPr>
              <a:t>Rotational Viscometer</a:t>
            </a:r>
            <a:endParaRPr lang="en-US" sz="3200" b="1"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655320" y="1103586"/>
            <a:ext cx="7478486" cy="4968273"/>
          </a:xfrm>
        </p:spPr>
        <p:txBody>
          <a:bodyPr>
            <a:normAutofit fontScale="92500" lnSpcReduction="10000"/>
          </a:bodyPr>
          <a:lstStyle/>
          <a:p>
            <a:pPr algn="just"/>
            <a:r>
              <a:rPr lang="en-US" sz="2200" dirty="0" smtClean="0">
                <a:latin typeface="Arial" panose="020B0604020202020204" pitchFamily="34" charset="0"/>
                <a:cs typeface="Arial" panose="020B0604020202020204" pitchFamily="34" charset="0"/>
              </a:rPr>
              <a:t>Only viscometer </a:t>
            </a:r>
            <a:r>
              <a:rPr lang="en-US" sz="2200" dirty="0" smtClean="0">
                <a:latin typeface="Arial" panose="020B0604020202020204" pitchFamily="34" charset="0"/>
                <a:cs typeface="Arial" panose="020B0604020202020204" pitchFamily="34" charset="0"/>
              </a:rPr>
              <a:t>which measures the absolute viscosity of oil.</a:t>
            </a:r>
          </a:p>
          <a:p>
            <a:pPr algn="just"/>
            <a:r>
              <a:rPr lang="en-US" sz="2200" dirty="0" smtClean="0">
                <a:latin typeface="Arial" panose="020B0604020202020204" pitchFamily="34" charset="0"/>
                <a:cs typeface="Arial" panose="020B0604020202020204" pitchFamily="34" charset="0"/>
              </a:rPr>
              <a:t>Out of </a:t>
            </a:r>
            <a:r>
              <a:rPr lang="en-US" sz="2200" dirty="0" smtClean="0">
                <a:latin typeface="Arial" panose="020B0604020202020204" pitchFamily="34" charset="0"/>
                <a:cs typeface="Arial" panose="020B0604020202020204" pitchFamily="34" charset="0"/>
              </a:rPr>
              <a:t>two concentric cylinders </a:t>
            </a:r>
            <a:r>
              <a:rPr lang="en-US" sz="2200" dirty="0" smtClean="0">
                <a:latin typeface="Arial" panose="020B0604020202020204" pitchFamily="34" charset="0"/>
                <a:cs typeface="Arial" panose="020B0604020202020204" pitchFamily="34" charset="0"/>
              </a:rPr>
              <a:t>one </a:t>
            </a:r>
            <a:r>
              <a:rPr lang="en-US" sz="2200" dirty="0" smtClean="0">
                <a:latin typeface="Arial" panose="020B0604020202020204" pitchFamily="34" charset="0"/>
                <a:cs typeface="Arial" panose="020B0604020202020204" pitchFamily="34" charset="0"/>
              </a:rPr>
              <a:t>rotates in the oil whose viscosity is to be measured</a:t>
            </a:r>
            <a:r>
              <a:rPr lang="en-US" sz="2200" dirty="0" smtClean="0">
                <a:latin typeface="Arial" panose="020B0604020202020204" pitchFamily="34" charset="0"/>
                <a:cs typeface="Arial" panose="020B0604020202020204" pitchFamily="34" charset="0"/>
              </a:rPr>
              <a:t>.</a:t>
            </a:r>
          </a:p>
          <a:p>
            <a:pPr algn="just">
              <a:lnSpc>
                <a:spcPct val="100000"/>
              </a:lnSpc>
            </a:pPr>
            <a:r>
              <a:rPr lang="en-US" sz="2200" dirty="0">
                <a:latin typeface="Arial" panose="020B0604020202020204" pitchFamily="34" charset="0"/>
                <a:cs typeface="Arial" panose="020B0604020202020204" pitchFamily="34" charset="0"/>
              </a:rPr>
              <a:t>This apparatus is known as the </a:t>
            </a:r>
            <a:r>
              <a:rPr lang="en-US" sz="2200" dirty="0" err="1">
                <a:latin typeface="Arial" panose="020B0604020202020204" pitchFamily="34" charset="0"/>
                <a:cs typeface="Arial" panose="020B0604020202020204" pitchFamily="34" charset="0"/>
              </a:rPr>
              <a:t>Couette-Hatscheck</a:t>
            </a:r>
            <a:r>
              <a:rPr lang="en-US" sz="2200" dirty="0">
                <a:latin typeface="Arial" panose="020B0604020202020204" pitchFamily="34" charset="0"/>
                <a:cs typeface="Arial" panose="020B0604020202020204" pitchFamily="34" charset="0"/>
              </a:rPr>
              <a:t> Viscometer. When one of the cylinder rotates, the motion of oil between the cylinders is similar to that of flow of liquid between two parallel plates. </a:t>
            </a:r>
          </a:p>
          <a:p>
            <a:pPr algn="just">
              <a:lnSpc>
                <a:spcPct val="100000"/>
              </a:lnSpc>
            </a:pPr>
            <a:r>
              <a:rPr lang="en-US" sz="2200" dirty="0">
                <a:latin typeface="Arial" panose="020B0604020202020204" pitchFamily="34" charset="0"/>
                <a:cs typeface="Arial" panose="020B0604020202020204" pitchFamily="34" charset="0"/>
              </a:rPr>
              <a:t>However, the effect of curvature can affect the result to some degree.</a:t>
            </a:r>
          </a:p>
          <a:p>
            <a:pPr algn="just">
              <a:lnSpc>
                <a:spcPct val="100000"/>
              </a:lnSpc>
            </a:pPr>
            <a:r>
              <a:rPr lang="en-US" sz="2200" dirty="0">
                <a:latin typeface="Arial" panose="020B0604020202020204" pitchFamily="34" charset="0"/>
                <a:cs typeface="Arial" panose="020B0604020202020204" pitchFamily="34" charset="0"/>
              </a:rPr>
              <a:t>From the measurement of the frictional drag due to viscous shear on the inner cylinder at a particular velocity it is possible to calculate absolute viscosity.</a:t>
            </a:r>
          </a:p>
          <a:p>
            <a:pPr algn="just">
              <a:lnSpc>
                <a:spcPct val="100000"/>
              </a:lnSpc>
            </a:pPr>
            <a:r>
              <a:rPr lang="en-US" sz="2200" dirty="0">
                <a:latin typeface="Arial" panose="020B0604020202020204" pitchFamily="34" charset="0"/>
                <a:cs typeface="Arial" panose="020B0604020202020204" pitchFamily="34" charset="0"/>
              </a:rPr>
              <a:t>This instrument is usually calibrated with fluids of known viscosity and the viscosities of test samples are taken from the calibration chart.</a:t>
            </a:r>
          </a:p>
          <a:p>
            <a:pPr algn="just"/>
            <a:endParaRPr lang="en-US" sz="2200" dirty="0" smtClean="0">
              <a:latin typeface="Arial" panose="020B0604020202020204" pitchFamily="34" charset="0"/>
              <a:cs typeface="Arial" panose="020B0604020202020204" pitchFamily="34" charset="0"/>
            </a:endParaRPr>
          </a:p>
          <a:p>
            <a:pPr algn="just"/>
            <a:endParaRPr lang="en-US" sz="2400" dirty="0" smtClean="0"/>
          </a:p>
        </p:txBody>
      </p:sp>
      <p:pic>
        <p:nvPicPr>
          <p:cNvPr id="6" name="Picture 5"/>
          <p:cNvPicPr>
            <a:picLocks noChangeAspect="1"/>
          </p:cNvPicPr>
          <p:nvPr/>
        </p:nvPicPr>
        <p:blipFill>
          <a:blip r:embed="rId4"/>
          <a:stretch>
            <a:fillRect/>
          </a:stretch>
        </p:blipFill>
        <p:spPr>
          <a:xfrm>
            <a:off x="8342812" y="1166948"/>
            <a:ext cx="3536871" cy="3045639"/>
          </a:xfrm>
          <a:prstGeom prst="rect">
            <a:avLst/>
          </a:prstGeom>
        </p:spPr>
      </p:pic>
      <p:sp>
        <p:nvSpPr>
          <p:cNvPr id="7" name="TextBox 6"/>
          <p:cNvSpPr txBox="1"/>
          <p:nvPr/>
        </p:nvSpPr>
        <p:spPr>
          <a:xfrm>
            <a:off x="8759799" y="4714940"/>
            <a:ext cx="2870401" cy="369332"/>
          </a:xfrm>
          <a:prstGeom prst="rect">
            <a:avLst/>
          </a:prstGeom>
          <a:noFill/>
        </p:spPr>
        <p:txBody>
          <a:bodyPr wrap="none" rtlCol="0">
            <a:spAutoFit/>
          </a:bodyPr>
          <a:lstStyle/>
          <a:p>
            <a:r>
              <a:rPr lang="en-US" dirty="0" smtClean="0"/>
              <a:t>Fig. 9: Rotational Viscometer</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7435067"/>
      </p:ext>
    </p:extLst>
  </p:cSld>
  <p:clrMapOvr>
    <a:masterClrMapping/>
  </p:clrMapOvr>
  <mc:AlternateContent xmlns:mc="http://schemas.openxmlformats.org/markup-compatibility/2006">
    <mc:Choice xmlns:p14="http://schemas.microsoft.com/office/powerpoint/2010/main" Requires="p14">
      <p:transition spd="slow" p14:dur="2000" advTm="80622"/>
    </mc:Choice>
    <mc:Fallback>
      <p:transition spd="slow" advTm="80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3986"/>
            <a:ext cx="10515600" cy="525517"/>
          </a:xfrm>
        </p:spPr>
        <p:txBody>
          <a:bodyPr>
            <a:noAutofit/>
          </a:bodyPr>
          <a:lstStyle/>
          <a:p>
            <a:r>
              <a:rPr lang="en-US" sz="3200" b="1" dirty="0" smtClean="0">
                <a:latin typeface="Arial" panose="020B0604020202020204" pitchFamily="34" charset="0"/>
                <a:cs typeface="Arial" panose="020B0604020202020204" pitchFamily="34" charset="0"/>
              </a:rPr>
              <a:t>Capillary Viscometer</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46763" y="1107607"/>
            <a:ext cx="8586650" cy="4842149"/>
          </a:xfrm>
        </p:spPr>
        <p:txBody>
          <a:bodyPr>
            <a:normAutofit fontScale="92500" lnSpcReduction="10000"/>
          </a:bodyPr>
          <a:lstStyle/>
          <a:p>
            <a:r>
              <a:rPr lang="en-US" sz="2200" dirty="0" smtClean="0">
                <a:latin typeface="Arial" panose="020B0604020202020204" pitchFamily="34" charset="0"/>
                <a:cs typeface="Arial" panose="020B0604020202020204" pitchFamily="34" charset="0"/>
              </a:rPr>
              <a:t>Due to Hagen </a:t>
            </a:r>
            <a:r>
              <a:rPr lang="en-US" sz="2200" dirty="0" err="1" smtClean="0">
                <a:latin typeface="Arial" panose="020B0604020202020204" pitchFamily="34" charset="0"/>
                <a:cs typeface="Arial" panose="020B0604020202020204" pitchFamily="34" charset="0"/>
              </a:rPr>
              <a:t>Poissoulie</a:t>
            </a:r>
            <a:endParaRPr lang="en-US" sz="2200" dirty="0" smtClean="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Kinematic </a:t>
            </a:r>
            <a:r>
              <a:rPr lang="en-US" sz="2200" dirty="0" smtClean="0">
                <a:latin typeface="Arial" panose="020B0604020202020204" pitchFamily="34" charset="0"/>
                <a:cs typeface="Arial" panose="020B0604020202020204" pitchFamily="34" charset="0"/>
              </a:rPr>
              <a:t>viscosity is measured</a:t>
            </a:r>
            <a:r>
              <a:rPr lang="en-US" sz="2200" dirty="0" smtClean="0">
                <a:latin typeface="Arial" panose="020B0604020202020204" pitchFamily="34" charset="0"/>
                <a:cs typeface="Arial" panose="020B0604020202020204" pitchFamily="34" charset="0"/>
              </a:rPr>
              <a:t>.</a:t>
            </a:r>
          </a:p>
          <a:p>
            <a:pPr>
              <a:lnSpc>
                <a:spcPct val="100000"/>
              </a:lnSpc>
            </a:pPr>
            <a:r>
              <a:rPr lang="en-US" sz="2200" dirty="0">
                <a:latin typeface="Arial" panose="020B0604020202020204" pitchFamily="34" charset="0"/>
                <a:cs typeface="Arial" panose="020B0604020202020204" pitchFamily="34" charset="0"/>
              </a:rPr>
              <a:t>The kinematic </a:t>
            </a:r>
            <a:r>
              <a:rPr lang="en-US" sz="2200" dirty="0" smtClean="0">
                <a:latin typeface="Arial" panose="020B0604020202020204" pitchFamily="34" charset="0"/>
                <a:cs typeface="Arial" panose="020B0604020202020204" pitchFamily="34" charset="0"/>
              </a:rPr>
              <a:t>viscosity is a function </a:t>
            </a:r>
            <a:r>
              <a:rPr lang="en-US" sz="2200" dirty="0">
                <a:latin typeface="Arial" panose="020B0604020202020204" pitchFamily="34" charset="0"/>
                <a:cs typeface="Arial" panose="020B0604020202020204" pitchFamily="34" charset="0"/>
              </a:rPr>
              <a:t>of time required </a:t>
            </a:r>
            <a:r>
              <a:rPr lang="en-US" sz="2200" dirty="0" smtClean="0">
                <a:latin typeface="Arial" panose="020B0604020202020204" pitchFamily="34" charset="0"/>
                <a:cs typeface="Arial" panose="020B0604020202020204" pitchFamily="34" charset="0"/>
              </a:rPr>
              <a:t>for </a:t>
            </a:r>
            <a:r>
              <a:rPr lang="en-US" sz="2200" dirty="0">
                <a:latin typeface="Arial" panose="020B0604020202020204" pitchFamily="34" charset="0"/>
                <a:cs typeface="Arial" panose="020B0604020202020204" pitchFamily="34" charset="0"/>
              </a:rPr>
              <a:t>a given volume of liquid to flow through the tube.</a:t>
            </a:r>
          </a:p>
          <a:p>
            <a:pPr>
              <a:lnSpc>
                <a:spcPct val="100000"/>
              </a:lnSpc>
            </a:pPr>
            <a:r>
              <a:rPr lang="en-US" sz="2200" dirty="0">
                <a:latin typeface="Arial" panose="020B0604020202020204" pitchFamily="34" charset="0"/>
                <a:cs typeface="Arial" panose="020B0604020202020204" pitchFamily="34" charset="0"/>
              </a:rPr>
              <a:t>The test oil is allowed to flow through a capillary tube of known dimensions</a:t>
            </a:r>
            <a:r>
              <a:rPr lang="en-US" sz="2400" dirty="0">
                <a:latin typeface="Arial" panose="020B0604020202020204" pitchFamily="34" charset="0"/>
                <a:cs typeface="Arial" panose="020B0604020202020204" pitchFamily="34" charset="0"/>
              </a:rPr>
              <a:t>.</a:t>
            </a:r>
          </a:p>
          <a:p>
            <a:pPr marL="0" indent="0">
              <a:lnSpc>
                <a:spcPct val="100000"/>
              </a:lnSpc>
              <a:buNone/>
            </a:pPr>
            <a:r>
              <a:rPr lang="en-US" sz="2200" dirty="0" smtClean="0">
                <a:latin typeface="Arial" panose="020B0604020202020204" pitchFamily="34" charset="0"/>
                <a:cs typeface="Arial" panose="020B0604020202020204" pitchFamily="34" charset="0"/>
              </a:rPr>
              <a:t>    We </a:t>
            </a:r>
            <a:r>
              <a:rPr lang="en-US" sz="2200" dirty="0">
                <a:latin typeface="Arial" panose="020B0604020202020204" pitchFamily="34" charset="0"/>
                <a:cs typeface="Arial" panose="020B0604020202020204" pitchFamily="34" charset="0"/>
              </a:rPr>
              <a:t>have</a:t>
            </a:r>
          </a:p>
          <a:p>
            <a:pPr marL="0" indent="0">
              <a:lnSpc>
                <a:spcPct val="100000"/>
              </a:lnSpc>
              <a:buNone/>
            </a:pPr>
            <a:endParaRPr lang="en-US" sz="2200" dirty="0">
              <a:latin typeface="Arial" panose="020B0604020202020204" pitchFamily="34" charset="0"/>
              <a:cs typeface="Arial" panose="020B0604020202020204" pitchFamily="34" charset="0"/>
            </a:endParaRPr>
          </a:p>
          <a:p>
            <a:pPr marL="0" indent="0">
              <a:lnSpc>
                <a:spcPct val="100000"/>
              </a:lnSpc>
              <a:buNone/>
            </a:pPr>
            <a:endParaRPr lang="en-US" sz="2200" dirty="0">
              <a:latin typeface="Arial" panose="020B0604020202020204" pitchFamily="34" charset="0"/>
              <a:cs typeface="Arial" panose="020B0604020202020204" pitchFamily="34" charset="0"/>
            </a:endParaRPr>
          </a:p>
          <a:p>
            <a:pPr marL="0" indent="0">
              <a:lnSpc>
                <a:spcPct val="100000"/>
              </a:lnSpc>
              <a:buNone/>
            </a:pPr>
            <a:endParaRPr lang="en-US" sz="2200" dirty="0">
              <a:latin typeface="Arial" panose="020B0604020202020204" pitchFamily="34" charset="0"/>
              <a:cs typeface="Arial" panose="020B0604020202020204" pitchFamily="34" charset="0"/>
            </a:endParaRPr>
          </a:p>
          <a:p>
            <a:pPr>
              <a:lnSpc>
                <a:spcPct val="100000"/>
              </a:lnSpc>
            </a:pPr>
            <a:r>
              <a:rPr lang="en-US" sz="2200" dirty="0">
                <a:latin typeface="Arial" panose="020B0604020202020204" pitchFamily="34" charset="0"/>
                <a:cs typeface="Arial" panose="020B0604020202020204" pitchFamily="34" charset="0"/>
              </a:rPr>
              <a:t>By using some liquid of known viscosity and density, like distilled water, sugar solution, the time required for a given volume to flow through the capillary is determined and the constant for the instrument is found.</a:t>
            </a:r>
          </a:p>
          <a:p>
            <a:endParaRPr lang="en-US" sz="2200" dirty="0" smtClean="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3155" y="405882"/>
            <a:ext cx="2318845" cy="3926226"/>
          </a:xfrm>
          <a:prstGeom prst="rect">
            <a:avLst/>
          </a:prstGeom>
        </p:spPr>
      </p:pic>
      <p:sp>
        <p:nvSpPr>
          <p:cNvPr id="5" name="TextBox 4"/>
          <p:cNvSpPr txBox="1"/>
          <p:nvPr/>
        </p:nvSpPr>
        <p:spPr>
          <a:xfrm>
            <a:off x="9333413" y="4420212"/>
            <a:ext cx="2838993" cy="369332"/>
          </a:xfrm>
          <a:prstGeom prst="rect">
            <a:avLst/>
          </a:prstGeom>
          <a:noFill/>
        </p:spPr>
        <p:txBody>
          <a:bodyPr wrap="square" rtlCol="0">
            <a:spAutoFit/>
          </a:bodyPr>
          <a:lstStyle/>
          <a:p>
            <a:r>
              <a:rPr lang="en-US" dirty="0" smtClean="0"/>
              <a:t>Fig. 10: Capillary </a:t>
            </a:r>
            <a:r>
              <a:rPr lang="en-US" dirty="0" smtClean="0"/>
              <a:t>Viscometer</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706202623"/>
              </p:ext>
            </p:extLst>
          </p:nvPr>
        </p:nvGraphicFramePr>
        <p:xfrm>
          <a:off x="1864564" y="3525894"/>
          <a:ext cx="6624638" cy="1263650"/>
        </p:xfrm>
        <a:graphic>
          <a:graphicData uri="http://schemas.openxmlformats.org/presentationml/2006/ole">
            <mc:AlternateContent xmlns:mc="http://schemas.openxmlformats.org/markup-compatibility/2006">
              <mc:Choice xmlns:v="urn:schemas-microsoft-com:vml" Requires="v">
                <p:oleObj spid="_x0000_s33799" name="Equation" r:id="rId6" imgW="3327120" imgH="634680" progId="Equation.DSMT4">
                  <p:embed/>
                </p:oleObj>
              </mc:Choice>
              <mc:Fallback>
                <p:oleObj name="Equation" r:id="rId6" imgW="3327120" imgH="634680" progId="Equation.DSMT4">
                  <p:embed/>
                  <p:pic>
                    <p:nvPicPr>
                      <p:cNvPr id="5" name="Object 4"/>
                      <p:cNvPicPr/>
                      <p:nvPr/>
                    </p:nvPicPr>
                    <p:blipFill>
                      <a:blip r:embed="rId7"/>
                      <a:stretch>
                        <a:fillRect/>
                      </a:stretch>
                    </p:blipFill>
                    <p:spPr>
                      <a:xfrm>
                        <a:off x="1864564" y="3525894"/>
                        <a:ext cx="6624638" cy="1263650"/>
                      </a:xfrm>
                      <a:prstGeom prst="rect">
                        <a:avLst/>
                      </a:prstGeom>
                    </p:spPr>
                  </p:pic>
                </p:oleObj>
              </mc:Fallback>
            </mc:AlternateContent>
          </a:graphicData>
        </a:graphic>
      </p:graphicFrame>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27120799"/>
      </p:ext>
    </p:extLst>
  </p:cSld>
  <p:clrMapOvr>
    <a:masterClrMapping/>
  </p:clrMapOvr>
  <mc:AlternateContent xmlns:mc="http://schemas.openxmlformats.org/markup-compatibility/2006">
    <mc:Choice xmlns:p14="http://schemas.microsoft.com/office/powerpoint/2010/main" Requires="p14">
      <p:transition spd="slow" p14:dur="2000" advTm="177283"/>
    </mc:Choice>
    <mc:Fallback>
      <p:transition spd="slow" advTm="177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2034"/>
          </a:xfrm>
        </p:spPr>
        <p:txBody>
          <a:bodyPr>
            <a:normAutofit/>
          </a:bodyPr>
          <a:lstStyle/>
          <a:p>
            <a:r>
              <a:rPr lang="en-US" sz="3200" b="1" dirty="0" smtClean="0">
                <a:latin typeface="Arial" panose="020B0604020202020204" pitchFamily="34" charset="0"/>
                <a:cs typeface="Arial" panose="020B0604020202020204" pitchFamily="34" charset="0"/>
              </a:rPr>
              <a:t>Efflux Viscometer</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376979"/>
            <a:ext cx="10515600" cy="4710312"/>
          </a:xfrm>
        </p:spPr>
        <p:txBody>
          <a:bodyPr>
            <a:noAutofit/>
          </a:bodyPr>
          <a:lstStyle/>
          <a:p>
            <a:pPr algn="just">
              <a:lnSpc>
                <a:spcPct val="100000"/>
              </a:lnSpc>
            </a:pPr>
            <a:r>
              <a:rPr lang="en-IN" sz="2400" dirty="0">
                <a:latin typeface="Arial" panose="020B0604020202020204" pitchFamily="34" charset="0"/>
                <a:ea typeface="Calibri" panose="020F0502020204030204" pitchFamily="34" charset="0"/>
                <a:cs typeface="Arial" panose="020B0604020202020204" pitchFamily="34" charset="0"/>
              </a:rPr>
              <a:t>The popular method of determining viscosity is to measure the time required for a given volume of oil to pass through </a:t>
            </a:r>
            <a:r>
              <a:rPr lang="en-IN" sz="2400" dirty="0" smtClean="0">
                <a:latin typeface="Arial" panose="020B0604020202020204" pitchFamily="34" charset="0"/>
                <a:ea typeface="Calibri" panose="020F0502020204030204" pitchFamily="34" charset="0"/>
                <a:cs typeface="Arial" panose="020B0604020202020204" pitchFamily="34" charset="0"/>
              </a:rPr>
              <a:t>an orifice (or jet).</a:t>
            </a:r>
            <a:endParaRPr lang="en-IN" sz="2400" dirty="0" smtClean="0">
              <a:latin typeface="Arial" panose="020B0604020202020204" pitchFamily="34" charset="0"/>
              <a:ea typeface="Calibri" panose="020F0502020204030204" pitchFamily="34" charset="0"/>
              <a:cs typeface="Arial" panose="020B0604020202020204" pitchFamily="34" charset="0"/>
            </a:endParaRPr>
          </a:p>
          <a:p>
            <a:pPr algn="just">
              <a:lnSpc>
                <a:spcPct val="100000"/>
              </a:lnSpc>
            </a:pPr>
            <a:r>
              <a:rPr lang="en-IN" sz="2400" dirty="0">
                <a:latin typeface="Arial" panose="020B0604020202020204" pitchFamily="34" charset="0"/>
                <a:ea typeface="Calibri" panose="020F0502020204030204" pitchFamily="34" charset="0"/>
                <a:cs typeface="Arial" panose="020B0604020202020204" pitchFamily="34" charset="0"/>
              </a:rPr>
              <a:t>The oil is kept in a reservoir, which is immersed in the constant temperature bath.</a:t>
            </a:r>
            <a:endParaRPr lang="en-US" sz="2400" dirty="0">
              <a:latin typeface="Arial" panose="020B0604020202020204" pitchFamily="34" charset="0"/>
              <a:cs typeface="Arial" panose="020B0604020202020204" pitchFamily="34" charset="0"/>
            </a:endParaRPr>
          </a:p>
          <a:p>
            <a:pPr algn="just">
              <a:lnSpc>
                <a:spcPct val="100000"/>
              </a:lnSpc>
            </a:pPr>
            <a:r>
              <a:rPr lang="en-IN" sz="2400" dirty="0">
                <a:latin typeface="Arial" panose="020B0604020202020204" pitchFamily="34" charset="0"/>
                <a:ea typeface="Calibri" panose="020F0502020204030204" pitchFamily="34" charset="0"/>
                <a:cs typeface="Arial" panose="020B0604020202020204" pitchFamily="34" charset="0"/>
              </a:rPr>
              <a:t>Based on this principle, there are three </a:t>
            </a:r>
            <a:r>
              <a:rPr lang="en-IN" sz="2400" dirty="0" smtClean="0">
                <a:latin typeface="Arial" panose="020B0604020202020204" pitchFamily="34" charset="0"/>
                <a:ea typeface="Calibri" panose="020F0502020204030204" pitchFamily="34" charset="0"/>
                <a:cs typeface="Arial" panose="020B0604020202020204" pitchFamily="34" charset="0"/>
              </a:rPr>
              <a:t>standard viscometers of efflux type:</a:t>
            </a:r>
          </a:p>
          <a:p>
            <a:pPr lvl="1" algn="just">
              <a:lnSpc>
                <a:spcPct val="100000"/>
              </a:lnSpc>
              <a:buFont typeface="Wingdings" panose="05000000000000000000" pitchFamily="2" charset="2"/>
              <a:buChar char="Ø"/>
            </a:pPr>
            <a:r>
              <a:rPr lang="en-IN" dirty="0">
                <a:latin typeface="Arial" panose="020B0604020202020204" pitchFamily="34" charset="0"/>
                <a:ea typeface="Calibri" panose="020F0502020204030204" pitchFamily="34" charset="0"/>
              </a:rPr>
              <a:t>Saybolt universal </a:t>
            </a:r>
            <a:r>
              <a:rPr lang="en-IN" dirty="0" smtClean="0">
                <a:latin typeface="Arial" panose="020B0604020202020204" pitchFamily="34" charset="0"/>
                <a:ea typeface="Calibri" panose="020F0502020204030204" pitchFamily="34" charset="0"/>
              </a:rPr>
              <a:t>viscometer (USA)</a:t>
            </a:r>
            <a:endParaRPr lang="en-IN" dirty="0" smtClean="0">
              <a:latin typeface="Arial" panose="020B0604020202020204" pitchFamily="34" charset="0"/>
              <a:ea typeface="Calibri" panose="020F0502020204030204" pitchFamily="34" charset="0"/>
            </a:endParaRPr>
          </a:p>
          <a:p>
            <a:pPr lvl="1" algn="just">
              <a:lnSpc>
                <a:spcPct val="100000"/>
              </a:lnSpc>
              <a:buFont typeface="Wingdings" panose="05000000000000000000" pitchFamily="2" charset="2"/>
              <a:buChar char="Ø"/>
            </a:pPr>
            <a:r>
              <a:rPr lang="en-IN" dirty="0">
                <a:latin typeface="Arial" panose="020B0604020202020204" pitchFamily="34" charset="0"/>
                <a:ea typeface="Calibri" panose="020F0502020204030204" pitchFamily="34" charset="0"/>
              </a:rPr>
              <a:t>Redwood </a:t>
            </a:r>
            <a:r>
              <a:rPr lang="en-IN" dirty="0" smtClean="0">
                <a:latin typeface="Arial" panose="020B0604020202020204" pitchFamily="34" charset="0"/>
                <a:ea typeface="Calibri" panose="020F0502020204030204" pitchFamily="34" charset="0"/>
              </a:rPr>
              <a:t>viscometer (UK)</a:t>
            </a:r>
            <a:endParaRPr lang="en-IN" dirty="0" smtClean="0">
              <a:latin typeface="Arial" panose="020B0604020202020204" pitchFamily="34" charset="0"/>
              <a:ea typeface="Calibri" panose="020F0502020204030204" pitchFamily="34" charset="0"/>
            </a:endParaRPr>
          </a:p>
          <a:p>
            <a:pPr lvl="1" algn="just">
              <a:lnSpc>
                <a:spcPct val="100000"/>
              </a:lnSpc>
              <a:buFont typeface="Wingdings" panose="05000000000000000000" pitchFamily="2" charset="2"/>
              <a:buChar char="Ø"/>
            </a:pPr>
            <a:r>
              <a:rPr lang="en-IN" dirty="0" err="1">
                <a:latin typeface="Arial" panose="020B0604020202020204" pitchFamily="34" charset="0"/>
                <a:ea typeface="Calibri" panose="020F0502020204030204" pitchFamily="34" charset="0"/>
              </a:rPr>
              <a:t>Engler</a:t>
            </a:r>
            <a:r>
              <a:rPr lang="en-IN" dirty="0">
                <a:latin typeface="Arial" panose="020B0604020202020204" pitchFamily="34" charset="0"/>
                <a:ea typeface="Calibri" panose="020F0502020204030204" pitchFamily="34" charset="0"/>
              </a:rPr>
              <a:t> </a:t>
            </a:r>
            <a:r>
              <a:rPr lang="en-IN" dirty="0" smtClean="0">
                <a:latin typeface="Arial" panose="020B0604020202020204" pitchFamily="34" charset="0"/>
                <a:ea typeface="Calibri" panose="020F0502020204030204" pitchFamily="34" charset="0"/>
              </a:rPr>
              <a:t>viscometer (Europe)</a:t>
            </a:r>
          </a:p>
          <a:p>
            <a:pPr algn="just">
              <a:lnSpc>
                <a:spcPct val="100000"/>
              </a:lnSpc>
            </a:pPr>
            <a:r>
              <a:rPr lang="en-IN" sz="2400" dirty="0" smtClean="0">
                <a:latin typeface="Arial" panose="020B0604020202020204" pitchFamily="34" charset="0"/>
                <a:ea typeface="Calibri" panose="020F0502020204030204" pitchFamily="34" charset="0"/>
              </a:rPr>
              <a:t>Since all these three are alike, only </a:t>
            </a:r>
            <a:r>
              <a:rPr lang="en-IN" sz="2400" dirty="0" err="1" smtClean="0">
                <a:latin typeface="Arial" panose="020B0604020202020204" pitchFamily="34" charset="0"/>
                <a:ea typeface="Calibri" panose="020F0502020204030204" pitchFamily="34" charset="0"/>
              </a:rPr>
              <a:t>Saybolt</a:t>
            </a:r>
            <a:r>
              <a:rPr lang="en-IN" sz="2400" dirty="0" smtClean="0">
                <a:latin typeface="Arial" panose="020B0604020202020204" pitchFamily="34" charset="0"/>
                <a:ea typeface="Calibri" panose="020F0502020204030204" pitchFamily="34" charset="0"/>
              </a:rPr>
              <a:t> Universal Viscometer is discussed here.</a:t>
            </a:r>
            <a:endParaRPr lang="en-IN" sz="2400" dirty="0" smtClean="0">
              <a:latin typeface="Arial" panose="020B0604020202020204" pitchFamily="34" charset="0"/>
              <a:ea typeface="Calibri" panose="020F0502020204030204" pitchFamily="34" charset="0"/>
            </a:endParaRPr>
          </a:p>
          <a:p>
            <a:pPr algn="just">
              <a:lnSpc>
                <a:spcPct val="100000"/>
              </a:lnSpc>
            </a:pPr>
            <a:endParaRPr lang="en-US" sz="2400"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45875268"/>
      </p:ext>
    </p:extLst>
  </p:cSld>
  <p:clrMapOvr>
    <a:masterClrMapping/>
  </p:clrMapOvr>
  <mc:AlternateContent xmlns:mc="http://schemas.openxmlformats.org/markup-compatibility/2006">
    <mc:Choice xmlns:p14="http://schemas.microsoft.com/office/powerpoint/2010/main" Requires="p14">
      <p:transition spd="slow" p14:dur="2000" advTm="55403"/>
    </mc:Choice>
    <mc:Fallback>
      <p:transition spd="slow" advTm="5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7048"/>
            <a:ext cx="10515600" cy="5822731"/>
          </a:xfrm>
        </p:spPr>
        <p:txBody>
          <a:bodyPr>
            <a:normAutofit fontScale="85000" lnSpcReduction="20000"/>
          </a:bodyPr>
          <a:lstStyle/>
          <a:p>
            <a:pPr marL="0" indent="0">
              <a:buNone/>
            </a:pPr>
            <a:r>
              <a:rPr lang="en-IN" sz="3300" b="1" dirty="0" smtClean="0">
                <a:latin typeface="Arial" panose="020B0604020202020204" pitchFamily="34" charset="0"/>
                <a:ea typeface="Calibri" panose="020F0502020204030204" pitchFamily="34" charset="0"/>
                <a:cs typeface="Arial" panose="020B0604020202020204" pitchFamily="34" charset="0"/>
              </a:rPr>
              <a:t>Saybolt Viscometer</a:t>
            </a:r>
          </a:p>
          <a:p>
            <a:pPr algn="just">
              <a:lnSpc>
                <a:spcPct val="160000"/>
              </a:lnSpc>
            </a:pPr>
            <a:r>
              <a:rPr lang="en-IN" sz="2600" dirty="0" smtClean="0">
                <a:latin typeface="Arial" panose="020B0604020202020204" pitchFamily="34" charset="0"/>
                <a:ea typeface="Calibri" panose="020F0502020204030204" pitchFamily="34" charset="0"/>
                <a:cs typeface="Arial" panose="020B0604020202020204" pitchFamily="34" charset="0"/>
              </a:rPr>
              <a:t>In </a:t>
            </a:r>
            <a:r>
              <a:rPr lang="en-IN" sz="2600" dirty="0">
                <a:latin typeface="Arial" panose="020B0604020202020204" pitchFamily="34" charset="0"/>
                <a:ea typeface="Calibri" panose="020F0502020204030204" pitchFamily="34" charset="0"/>
                <a:cs typeface="Arial" panose="020B0604020202020204" pitchFamily="34" charset="0"/>
              </a:rPr>
              <a:t>the Saybolt universal viscometer, 60 </a:t>
            </a:r>
            <a:r>
              <a:rPr lang="en-IN" sz="2600" dirty="0" smtClean="0">
                <a:latin typeface="Arial" panose="020B0604020202020204" pitchFamily="34" charset="0"/>
                <a:ea typeface="Calibri" panose="020F0502020204030204" pitchFamily="34" charset="0"/>
                <a:cs typeface="Vrinda"/>
              </a:rPr>
              <a:t>cm</a:t>
            </a:r>
            <a:r>
              <a:rPr lang="en-IN" sz="2600" baseline="30000" dirty="0" smtClean="0">
                <a:latin typeface="Arial" panose="020B0604020202020204" pitchFamily="34" charset="0"/>
                <a:ea typeface="Calibri" panose="020F0502020204030204" pitchFamily="34" charset="0"/>
                <a:cs typeface="Vrinda"/>
              </a:rPr>
              <a:t>3 </a:t>
            </a:r>
            <a:r>
              <a:rPr lang="en-IN" sz="2600" dirty="0" smtClean="0">
                <a:latin typeface="Arial" panose="020B0604020202020204" pitchFamily="34" charset="0"/>
                <a:ea typeface="Calibri" panose="020F0502020204030204" pitchFamily="34" charset="0"/>
                <a:cs typeface="Arial" panose="020B0604020202020204" pitchFamily="34" charset="0"/>
              </a:rPr>
              <a:t>of </a:t>
            </a:r>
            <a:r>
              <a:rPr lang="en-IN" sz="2600" dirty="0">
                <a:latin typeface="Arial" panose="020B0604020202020204" pitchFamily="34" charset="0"/>
                <a:ea typeface="Calibri" panose="020F0502020204030204" pitchFamily="34" charset="0"/>
                <a:cs typeface="Arial" panose="020B0604020202020204" pitchFamily="34" charset="0"/>
              </a:rPr>
              <a:t>lubricating oil is passed through a capillary tube of standard dimensions and the </a:t>
            </a:r>
            <a:r>
              <a:rPr lang="en-IN" sz="2600" dirty="0" smtClean="0">
                <a:latin typeface="Arial" panose="020B0604020202020204" pitchFamily="34" charset="0"/>
                <a:ea typeface="Calibri" panose="020F0502020204030204" pitchFamily="34" charset="0"/>
                <a:cs typeface="Arial" panose="020B0604020202020204" pitchFamily="34" charset="0"/>
              </a:rPr>
              <a:t>time </a:t>
            </a:r>
            <a:r>
              <a:rPr lang="en-IN" sz="2600" dirty="0">
                <a:latin typeface="Arial" panose="020B0604020202020204" pitchFamily="34" charset="0"/>
                <a:ea typeface="Calibri" panose="020F0502020204030204" pitchFamily="34" charset="0"/>
                <a:cs typeface="Arial" panose="020B0604020202020204" pitchFamily="34" charset="0"/>
              </a:rPr>
              <a:t>is measured in seconds</a:t>
            </a:r>
            <a:r>
              <a:rPr lang="en-IN" sz="2600" dirty="0" smtClean="0">
                <a:latin typeface="Arial" panose="020B0604020202020204" pitchFamily="34" charset="0"/>
                <a:ea typeface="Calibri" panose="020F0502020204030204" pitchFamily="34" charset="0"/>
                <a:cs typeface="Arial" panose="020B0604020202020204" pitchFamily="34" charset="0"/>
              </a:rPr>
              <a:t>.</a:t>
            </a:r>
          </a:p>
          <a:p>
            <a:pPr algn="just">
              <a:lnSpc>
                <a:spcPct val="160000"/>
              </a:lnSpc>
            </a:pPr>
            <a:r>
              <a:rPr lang="en-IN" sz="2600" dirty="0">
                <a:latin typeface="Arial" panose="020B0604020202020204" pitchFamily="34" charset="0"/>
                <a:ea typeface="Calibri" panose="020F0502020204030204" pitchFamily="34" charset="0"/>
                <a:cs typeface="Arial" panose="020B0604020202020204" pitchFamily="34" charset="0"/>
              </a:rPr>
              <a:t>The unit of viscosity is called Saybolt Universal Seconds (SUS), which is related to kinematic viscosity by the following relationship</a:t>
            </a:r>
            <a:r>
              <a:rPr lang="en-IN" sz="2600" dirty="0" smtClean="0">
                <a:latin typeface="Arial" panose="020B0604020202020204" pitchFamily="34" charset="0"/>
                <a:ea typeface="Calibri" panose="020F0502020204030204" pitchFamily="34" charset="0"/>
                <a:cs typeface="Arial" panose="020B0604020202020204" pitchFamily="34" charset="0"/>
              </a:rPr>
              <a:t>:</a:t>
            </a:r>
          </a:p>
          <a:p>
            <a:pPr marL="0" indent="0">
              <a:buNone/>
            </a:pPr>
            <a:endParaRPr lang="en-IN" sz="24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r>
              <a:rPr lang="en-IN" sz="2400" dirty="0">
                <a:latin typeface="Arial" panose="020B0604020202020204" pitchFamily="34" charset="0"/>
                <a:ea typeface="Calibri" panose="020F0502020204030204" pitchFamily="34" charset="0"/>
                <a:cs typeface="Arial" panose="020B0604020202020204" pitchFamily="34" charset="0"/>
              </a:rPr>
              <a:t> </a:t>
            </a:r>
            <a:endParaRPr lang="en-IN" sz="2400" dirty="0" smtClean="0">
              <a:latin typeface="Arial" panose="020B0604020202020204" pitchFamily="34" charset="0"/>
              <a:ea typeface="Calibri" panose="020F0502020204030204" pitchFamily="34" charset="0"/>
              <a:cs typeface="Arial" panose="020B0604020202020204" pitchFamily="34" charset="0"/>
            </a:endParaRPr>
          </a:p>
          <a:p>
            <a:pPr marL="0" indent="0">
              <a:buNone/>
            </a:pPr>
            <a:r>
              <a:rPr lang="en-IN" sz="2600" dirty="0" smtClean="0">
                <a:latin typeface="Arial" panose="020B0604020202020204" pitchFamily="34" charset="0"/>
                <a:ea typeface="Calibri" panose="020F0502020204030204" pitchFamily="34" charset="0"/>
                <a:cs typeface="Arial" panose="020B0604020202020204" pitchFamily="34" charset="0"/>
              </a:rPr>
              <a:t>where </a:t>
            </a:r>
            <a:r>
              <a:rPr lang="en-IN" sz="2600" dirty="0">
                <a:latin typeface="Arial" panose="020B0604020202020204" pitchFamily="34" charset="0"/>
                <a:ea typeface="Calibri" panose="020F0502020204030204" pitchFamily="34" charset="0"/>
                <a:cs typeface="Arial" panose="020B0604020202020204" pitchFamily="34" charset="0"/>
              </a:rPr>
              <a:t>‘t’ is viscosity in Saybolt Universal Seconds (SUS) and    </a:t>
            </a:r>
            <a:r>
              <a:rPr lang="en-IN" sz="2600" dirty="0" smtClean="0">
                <a:latin typeface="Arial" panose="020B0604020202020204" pitchFamily="34" charset="0"/>
                <a:ea typeface="Calibri" panose="020F0502020204030204" pitchFamily="34" charset="0"/>
                <a:cs typeface="Arial" panose="020B0604020202020204" pitchFamily="34" charset="0"/>
              </a:rPr>
              <a:t> is kinematic </a:t>
            </a:r>
            <a:r>
              <a:rPr lang="en-IN" sz="2600" dirty="0">
                <a:latin typeface="Arial" panose="020B0604020202020204" pitchFamily="34" charset="0"/>
                <a:ea typeface="Calibri" panose="020F0502020204030204" pitchFamily="34" charset="0"/>
                <a:cs typeface="Arial" panose="020B0604020202020204" pitchFamily="34" charset="0"/>
              </a:rPr>
              <a:t>viscosity in </a:t>
            </a:r>
            <a:r>
              <a:rPr lang="en-IN" sz="2600" dirty="0" err="1" smtClean="0">
                <a:latin typeface="Arial" panose="020B0604020202020204" pitchFamily="34" charset="0"/>
                <a:ea typeface="Calibri" panose="020F0502020204030204" pitchFamily="34" charset="0"/>
                <a:cs typeface="Arial" panose="020B0604020202020204" pitchFamily="34" charset="0"/>
              </a:rPr>
              <a:t>centi</a:t>
            </a:r>
            <a:r>
              <a:rPr lang="en-IN" sz="2600" dirty="0">
                <a:latin typeface="Arial" panose="020B0604020202020204" pitchFamily="34" charset="0"/>
                <a:ea typeface="Calibri" panose="020F0502020204030204" pitchFamily="34" charset="0"/>
                <a:cs typeface="Arial" panose="020B0604020202020204" pitchFamily="34" charset="0"/>
              </a:rPr>
              <a:t> </a:t>
            </a:r>
            <a:r>
              <a:rPr lang="en-IN" sz="2600" dirty="0" smtClean="0">
                <a:latin typeface="Arial" panose="020B0604020202020204" pitchFamily="34" charset="0"/>
                <a:ea typeface="Calibri" panose="020F0502020204030204" pitchFamily="34" charset="0"/>
                <a:cs typeface="Arial" panose="020B0604020202020204" pitchFamily="34" charset="0"/>
              </a:rPr>
              <a:t>Stoke (</a:t>
            </a:r>
            <a:r>
              <a:rPr lang="en-IN" sz="2600" dirty="0" err="1" smtClean="0">
                <a:latin typeface="Arial" panose="020B0604020202020204" pitchFamily="34" charset="0"/>
                <a:ea typeface="Calibri" panose="020F0502020204030204" pitchFamily="34" charset="0"/>
                <a:cs typeface="Arial" panose="020B0604020202020204" pitchFamily="34" charset="0"/>
              </a:rPr>
              <a:t>cS</a:t>
            </a:r>
            <a:r>
              <a:rPr lang="en-IN" sz="2600" dirty="0" smtClean="0">
                <a:latin typeface="Arial" panose="020B0604020202020204" pitchFamily="34" charset="0"/>
                <a:ea typeface="Calibri" panose="020F0502020204030204" pitchFamily="34" charset="0"/>
                <a:cs typeface="Arial" panose="020B0604020202020204" pitchFamily="34" charset="0"/>
              </a:rPr>
              <a:t>)</a:t>
            </a:r>
          </a:p>
          <a:p>
            <a:pPr algn="just">
              <a:lnSpc>
                <a:spcPct val="110000"/>
              </a:lnSpc>
            </a:pPr>
            <a:r>
              <a:rPr lang="en-IN" dirty="0">
                <a:latin typeface="Arial" panose="020B0604020202020204" pitchFamily="34" charset="0"/>
                <a:ea typeface="Calibri" panose="020F0502020204030204" pitchFamily="34" charset="0"/>
                <a:cs typeface="Vrinda"/>
              </a:rPr>
              <a:t>A similar principle is used in Redwood </a:t>
            </a:r>
            <a:r>
              <a:rPr lang="en-IN" dirty="0" smtClean="0">
                <a:latin typeface="Arial" panose="020B0604020202020204" pitchFamily="34" charset="0"/>
                <a:ea typeface="Calibri" panose="020F0502020204030204" pitchFamily="34" charset="0"/>
                <a:cs typeface="Vrinda"/>
              </a:rPr>
              <a:t>viscometer and the </a:t>
            </a:r>
            <a:r>
              <a:rPr lang="en-IN" dirty="0">
                <a:latin typeface="Arial" panose="020B0604020202020204" pitchFamily="34" charset="0"/>
                <a:ea typeface="Calibri" panose="020F0502020204030204" pitchFamily="34" charset="0"/>
                <a:cs typeface="Vrinda"/>
              </a:rPr>
              <a:t>time is measured in terms of Redwood seconds.</a:t>
            </a:r>
          </a:p>
          <a:p>
            <a:pPr algn="just">
              <a:lnSpc>
                <a:spcPct val="107000"/>
              </a:lnSpc>
            </a:pPr>
            <a:r>
              <a:rPr lang="en-IN" dirty="0">
                <a:latin typeface="Arial" panose="020B0604020202020204" pitchFamily="34" charset="0"/>
                <a:ea typeface="Calibri" panose="020F0502020204030204" pitchFamily="34" charset="0"/>
                <a:cs typeface="Vrinda"/>
              </a:rPr>
              <a:t>In the </a:t>
            </a:r>
            <a:r>
              <a:rPr lang="en-IN" dirty="0" err="1">
                <a:latin typeface="Arial" panose="020B0604020202020204" pitchFamily="34" charset="0"/>
                <a:ea typeface="Calibri" panose="020F0502020204030204" pitchFamily="34" charset="0"/>
                <a:cs typeface="Vrinda"/>
              </a:rPr>
              <a:t>Engler</a:t>
            </a:r>
            <a:r>
              <a:rPr lang="en-IN" dirty="0">
                <a:latin typeface="Arial" panose="020B0604020202020204" pitchFamily="34" charset="0"/>
                <a:ea typeface="Calibri" panose="020F0502020204030204" pitchFamily="34" charset="0"/>
                <a:cs typeface="Vrinda"/>
              </a:rPr>
              <a:t> viscometer, the viscosity is measured in terms of </a:t>
            </a:r>
            <a:r>
              <a:rPr lang="en-IN" dirty="0" err="1">
                <a:latin typeface="Arial" panose="020B0604020202020204" pitchFamily="34" charset="0"/>
                <a:ea typeface="Calibri" panose="020F0502020204030204" pitchFamily="34" charset="0"/>
                <a:cs typeface="Vrinda"/>
              </a:rPr>
              <a:t>Engler</a:t>
            </a:r>
            <a:r>
              <a:rPr lang="en-IN" dirty="0">
                <a:latin typeface="Arial" panose="020B0604020202020204" pitchFamily="34" charset="0"/>
                <a:ea typeface="Calibri" panose="020F0502020204030204" pitchFamily="34" charset="0"/>
                <a:cs typeface="Vrinda"/>
              </a:rPr>
              <a:t> degrees </a:t>
            </a:r>
            <a:r>
              <a:rPr lang="en-IN" dirty="0">
                <a:latin typeface="Arial" panose="020B0604020202020204" pitchFamily="34" charset="0"/>
                <a:ea typeface="Calibri" panose="020F0502020204030204" pitchFamily="34" charset="0"/>
              </a:rPr>
              <a:t>(°E), which is the ratio of time taken by the oil to the time taken by water at the same temperature.</a:t>
            </a:r>
            <a:endParaRPr lang="en-US" dirty="0"/>
          </a:p>
          <a:p>
            <a:pPr marL="0" indent="0">
              <a:buNone/>
            </a:pPr>
            <a:endParaRPr lang="en-IN" sz="2600"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IN" sz="2400"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3100" dirty="0">
              <a:latin typeface="Arial" panose="020B0604020202020204" pitchFamily="34" charset="0"/>
              <a:ea typeface="Calibri" panose="020F0502020204030204" pitchFamily="34" charset="0"/>
              <a:cs typeface="Arial" panose="020B0604020202020204" pitchFamily="34" charset="0"/>
            </a:endParaRPr>
          </a:p>
          <a:p>
            <a:pPr marL="3657600" lvl="8" indent="0">
              <a:buNone/>
            </a:pPr>
            <a:endParaRPr lang="en-US" sz="2400" dirty="0" smtClean="0">
              <a:latin typeface="Arial" panose="020B0604020202020204" pitchFamily="34" charset="0"/>
              <a:cs typeface="Arial" panose="020B0604020202020204" pitchFamily="34" charset="0"/>
            </a:endParaRPr>
          </a:p>
          <a:p>
            <a:pPr marL="3657600" lvl="8" indent="0">
              <a:buNone/>
            </a:pPr>
            <a:endParaRPr lang="en-US" sz="2400" dirty="0">
              <a:latin typeface="Arial" panose="020B0604020202020204" pitchFamily="34" charset="0"/>
              <a:cs typeface="Arial" panose="020B0604020202020204"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217600241"/>
              </p:ext>
            </p:extLst>
          </p:nvPr>
        </p:nvGraphicFramePr>
        <p:xfrm>
          <a:off x="6894950" y="2514244"/>
          <a:ext cx="2240418" cy="846380"/>
        </p:xfrm>
        <a:graphic>
          <a:graphicData uri="http://schemas.openxmlformats.org/presentationml/2006/ole">
            <mc:AlternateContent xmlns:mc="http://schemas.openxmlformats.org/markup-compatibility/2006">
              <mc:Choice xmlns:v="urn:schemas-microsoft-com:vml" Requires="v">
                <p:oleObj spid="_x0000_s3349" name="Equation" r:id="rId5" imgW="1143000" imgH="431640" progId="Equation.DSMT4">
                  <p:embed/>
                </p:oleObj>
              </mc:Choice>
              <mc:Fallback>
                <p:oleObj name="Equation" r:id="rId5" imgW="1143000" imgH="431640" progId="Equation.DSMT4">
                  <p:embed/>
                  <p:pic>
                    <p:nvPicPr>
                      <p:cNvPr id="0" name=""/>
                      <p:cNvPicPr/>
                      <p:nvPr/>
                    </p:nvPicPr>
                    <p:blipFill>
                      <a:blip r:embed="rId6"/>
                      <a:stretch>
                        <a:fillRect/>
                      </a:stretch>
                    </p:blipFill>
                    <p:spPr>
                      <a:xfrm>
                        <a:off x="6894950" y="2514244"/>
                        <a:ext cx="2240418" cy="84638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245339133"/>
              </p:ext>
            </p:extLst>
          </p:nvPr>
        </p:nvGraphicFramePr>
        <p:xfrm>
          <a:off x="8468980" y="3685353"/>
          <a:ext cx="405054" cy="406427"/>
        </p:xfrm>
        <a:graphic>
          <a:graphicData uri="http://schemas.openxmlformats.org/presentationml/2006/ole">
            <mc:AlternateContent xmlns:mc="http://schemas.openxmlformats.org/markup-compatibility/2006">
              <mc:Choice xmlns:v="urn:schemas-microsoft-com:vml" Requires="v">
                <p:oleObj spid="_x0000_s3350" name="Equation" r:id="rId7" imgW="177480" imgH="177480" progId="Equation.DSMT4">
                  <p:embed/>
                </p:oleObj>
              </mc:Choice>
              <mc:Fallback>
                <p:oleObj name="Equation" r:id="rId7" imgW="177480" imgH="177480" progId="Equation.DSMT4">
                  <p:embed/>
                  <p:pic>
                    <p:nvPicPr>
                      <p:cNvPr id="0" name=""/>
                      <p:cNvPicPr/>
                      <p:nvPr/>
                    </p:nvPicPr>
                    <p:blipFill>
                      <a:blip r:embed="rId8"/>
                      <a:stretch>
                        <a:fillRect/>
                      </a:stretch>
                    </p:blipFill>
                    <p:spPr>
                      <a:xfrm>
                        <a:off x="8468980" y="3685353"/>
                        <a:ext cx="405054" cy="406427"/>
                      </a:xfrm>
                      <a:prstGeom prst="rect">
                        <a:avLst/>
                      </a:prstGeom>
                    </p:spPr>
                  </p:pic>
                </p:oleObj>
              </mc:Fallback>
            </mc:AlternateContent>
          </a:graphicData>
        </a:graphic>
      </p:graphicFrame>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52722350"/>
      </p:ext>
    </p:extLst>
  </p:cSld>
  <p:clrMapOvr>
    <a:masterClrMapping/>
  </p:clrMapOvr>
  <mc:AlternateContent xmlns:mc="http://schemas.openxmlformats.org/markup-compatibility/2006">
    <mc:Choice xmlns:p14="http://schemas.microsoft.com/office/powerpoint/2010/main" Requires="p14">
      <p:transition spd="slow" p14:dur="2000" advTm="53822"/>
    </mc:Choice>
    <mc:Fallback>
      <p:transition spd="slow" advTm="53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453640" cy="1325563"/>
          </a:xfrm>
        </p:spPr>
        <p:txBody>
          <a:bodyPr/>
          <a:lstStyle/>
          <a:p>
            <a:r>
              <a:rPr lang="en-IN" b="1" dirty="0" smtClean="0"/>
              <a:t>Tribology</a:t>
            </a:r>
            <a:endParaRPr lang="en-IN" b="1" dirty="0"/>
          </a:p>
        </p:txBody>
      </p:sp>
      <p:sp>
        <p:nvSpPr>
          <p:cNvPr id="3" name="Content Placeholder 2"/>
          <p:cNvSpPr>
            <a:spLocks noGrp="1"/>
          </p:cNvSpPr>
          <p:nvPr>
            <p:ph idx="1"/>
          </p:nvPr>
        </p:nvSpPr>
        <p:spPr/>
        <p:txBody>
          <a:bodyPr/>
          <a:lstStyle/>
          <a:p>
            <a:r>
              <a:rPr lang="en-IN" dirty="0" smtClean="0"/>
              <a:t>Tribology is the Science of Friction, Wear and Lubrication</a:t>
            </a:r>
          </a:p>
          <a:p>
            <a:r>
              <a:rPr lang="en-IN" dirty="0" smtClean="0"/>
              <a:t>The word is coined from a Greek word “</a:t>
            </a:r>
            <a:r>
              <a:rPr lang="en-IN" i="1" dirty="0" err="1" smtClean="0"/>
              <a:t>Tribos</a:t>
            </a:r>
            <a:r>
              <a:rPr lang="en-IN" dirty="0" smtClean="0"/>
              <a:t>” meaning Rubbing Surfaces.</a:t>
            </a:r>
          </a:p>
          <a:p>
            <a:endParaRPr lang="en-IN" dirty="0"/>
          </a:p>
          <a:p>
            <a:r>
              <a:rPr lang="en-IN" dirty="0" smtClean="0"/>
              <a:t>Frictional heating, Material loss due to Wear, Failure due to Fatigue need to be considered in machine design. Lubrication results in slowing down wear and reduction of friction significantly. Therefore, lubrication is a means to increase the life of machine parts.</a:t>
            </a:r>
            <a:endParaRPr lang="en-IN"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05276357"/>
      </p:ext>
    </p:extLst>
  </p:cSld>
  <p:clrMapOvr>
    <a:masterClrMapping/>
  </p:clrMapOvr>
  <mc:AlternateContent xmlns:mc="http://schemas.openxmlformats.org/markup-compatibility/2006">
    <mc:Choice xmlns:p14="http://schemas.microsoft.com/office/powerpoint/2010/main" Requires="p14">
      <p:transition spd="slow" p14:dur="2000" advTm="50373"/>
    </mc:Choice>
    <mc:Fallback>
      <p:transition spd="slow" advTm="50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9481"/>
          </a:xfrm>
        </p:spPr>
        <p:txBody>
          <a:bodyPr>
            <a:normAutofit/>
          </a:bodyPr>
          <a:lstStyle/>
          <a:p>
            <a:r>
              <a:rPr lang="en-US" sz="3200" b="1" dirty="0" smtClean="0">
                <a:latin typeface="Arial" panose="020B0604020202020204" pitchFamily="34" charset="0"/>
                <a:cs typeface="Arial" panose="020B0604020202020204" pitchFamily="34" charset="0"/>
              </a:rPr>
              <a:t>Falling Sphere Viscometer</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124608"/>
            <a:ext cx="7562850" cy="5052356"/>
          </a:xfrm>
        </p:spPr>
        <p:txBody>
          <a:bodyPr>
            <a:normAutofit fontScale="92500" lnSpcReduction="10000"/>
          </a:bodyPr>
          <a:lstStyle/>
          <a:p>
            <a:pPr>
              <a:lnSpc>
                <a:spcPct val="110000"/>
              </a:lnSpc>
            </a:pPr>
            <a:r>
              <a:rPr lang="en-US" sz="2400" dirty="0" smtClean="0">
                <a:latin typeface="Arial" panose="020B0604020202020204" pitchFamily="34" charset="0"/>
                <a:cs typeface="Arial" panose="020B0604020202020204" pitchFamily="34" charset="0"/>
              </a:rPr>
              <a:t>If a sphere is falling through a viscous liquid under a constant force, it will assume a constant velocity.</a:t>
            </a:r>
          </a:p>
          <a:p>
            <a:pPr>
              <a:lnSpc>
                <a:spcPct val="110000"/>
              </a:lnSpc>
            </a:pPr>
            <a:r>
              <a:rPr lang="en-US" sz="2400" dirty="0" smtClean="0">
                <a:latin typeface="Arial" panose="020B0604020202020204" pitchFamily="34" charset="0"/>
                <a:cs typeface="Arial" panose="020B0604020202020204" pitchFamily="34" charset="0"/>
              </a:rPr>
              <a:t>Stokes formula can be applied for a sphere moving through an infinite fluid.</a:t>
            </a:r>
          </a:p>
          <a:p>
            <a:pPr>
              <a:lnSpc>
                <a:spcPct val="110000"/>
              </a:lnSpc>
            </a:pPr>
            <a:r>
              <a:rPr lang="en-US" sz="2400" dirty="0" smtClean="0">
                <a:latin typeface="Arial" panose="020B0604020202020204" pitchFamily="34" charset="0"/>
                <a:cs typeface="Arial" panose="020B0604020202020204" pitchFamily="34" charset="0"/>
              </a:rPr>
              <a:t>A sphere falling freely under gravity in liquid will be attaining a velocity </a:t>
            </a:r>
            <a:r>
              <a:rPr lang="en-US" sz="2400" i="1" dirty="0" smtClean="0">
                <a:latin typeface="Arial" panose="020B0604020202020204" pitchFamily="34" charset="0"/>
                <a:cs typeface="Arial" panose="020B0604020202020204" pitchFamily="34" charset="0"/>
              </a:rPr>
              <a:t>v</a:t>
            </a:r>
            <a:r>
              <a:rPr lang="en-US" sz="2400" dirty="0" smtClean="0">
                <a:latin typeface="Arial" panose="020B0604020202020204" pitchFamily="34" charset="0"/>
                <a:cs typeface="Arial" panose="020B0604020202020204" pitchFamily="34" charset="0"/>
              </a:rPr>
              <a:t> given by</a:t>
            </a:r>
          </a:p>
          <a:p>
            <a:endParaRPr lang="en-US" sz="2400" dirty="0">
              <a:latin typeface="Arial" panose="020B0604020202020204" pitchFamily="34" charset="0"/>
              <a:cs typeface="Arial" panose="020B0604020202020204" pitchFamily="34" charset="0"/>
            </a:endParaRPr>
          </a:p>
          <a:p>
            <a:endParaRPr lang="en-US" sz="2400" dirty="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marL="0" indent="0">
              <a:buNone/>
            </a:pPr>
            <a:r>
              <a:rPr lang="en-US" sz="2400" dirty="0" smtClean="0">
                <a:latin typeface="Arial" panose="020B0604020202020204" pitchFamily="34" charset="0"/>
                <a:cs typeface="Arial" panose="020B0604020202020204" pitchFamily="34" charset="0"/>
              </a:rPr>
              <a:t> where R is the radius of the sphere</a:t>
            </a:r>
          </a:p>
          <a:p>
            <a:pPr marL="0" indent="0">
              <a:buNone/>
            </a:pPr>
            <a:r>
              <a:rPr lang="en-US" sz="2400" dirty="0" smtClean="0">
                <a:latin typeface="Arial" panose="020B0604020202020204" pitchFamily="34" charset="0"/>
                <a:cs typeface="Arial" panose="020B0604020202020204" pitchFamily="34" charset="0"/>
              </a:rPr>
              <a:t>      and     are the densities of the sphere material and</a:t>
            </a:r>
          </a:p>
          <a:p>
            <a:pPr marL="0" indent="0">
              <a:buNone/>
            </a:pPr>
            <a:r>
              <a:rPr lang="en-US" sz="2400" dirty="0" smtClean="0">
                <a:latin typeface="Arial" panose="020B0604020202020204" pitchFamily="34" charset="0"/>
                <a:cs typeface="Arial" panose="020B0604020202020204" pitchFamily="34" charset="0"/>
              </a:rPr>
              <a:t> liquid</a:t>
            </a:r>
          </a:p>
          <a:p>
            <a:endParaRPr lang="en-US" sz="2400" dirty="0">
              <a:latin typeface="Arial" panose="020B0604020202020204" pitchFamily="34" charset="0"/>
              <a:cs typeface="Arial" panose="020B0604020202020204"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23382098"/>
              </p:ext>
            </p:extLst>
          </p:nvPr>
        </p:nvGraphicFramePr>
        <p:xfrm>
          <a:off x="1888251" y="3446615"/>
          <a:ext cx="2078640" cy="817443"/>
        </p:xfrm>
        <a:graphic>
          <a:graphicData uri="http://schemas.openxmlformats.org/presentationml/2006/ole">
            <mc:AlternateContent xmlns:mc="http://schemas.openxmlformats.org/markup-compatibility/2006">
              <mc:Choice xmlns:v="urn:schemas-microsoft-com:vml" Requires="v">
                <p:oleObj spid="_x0000_s31896" name="Equation" r:id="rId5" imgW="1130040" imgH="444240" progId="Equation.DSMT4">
                  <p:embed/>
                </p:oleObj>
              </mc:Choice>
              <mc:Fallback>
                <p:oleObj name="Equation" r:id="rId5" imgW="1130040" imgH="444240" progId="Equation.DSMT4">
                  <p:embed/>
                  <p:pic>
                    <p:nvPicPr>
                      <p:cNvPr id="0" name=""/>
                      <p:cNvPicPr/>
                      <p:nvPr/>
                    </p:nvPicPr>
                    <p:blipFill>
                      <a:blip r:embed="rId6"/>
                      <a:stretch>
                        <a:fillRect/>
                      </a:stretch>
                    </p:blipFill>
                    <p:spPr>
                      <a:xfrm>
                        <a:off x="1888251" y="3446615"/>
                        <a:ext cx="2078640" cy="817443"/>
                      </a:xfrm>
                      <a:prstGeom prst="rect">
                        <a:avLst/>
                      </a:prstGeom>
                    </p:spPr>
                  </p:pic>
                </p:oleObj>
              </mc:Fallback>
            </mc:AlternateContent>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1050" y="456395"/>
            <a:ext cx="2952750" cy="3448050"/>
          </a:xfrm>
          <a:prstGeom prst="rect">
            <a:avLst/>
          </a:prstGeom>
        </p:spPr>
      </p:pic>
      <p:sp>
        <p:nvSpPr>
          <p:cNvPr id="6" name="TextBox 5"/>
          <p:cNvSpPr txBox="1"/>
          <p:nvPr/>
        </p:nvSpPr>
        <p:spPr>
          <a:xfrm>
            <a:off x="8555420" y="3995714"/>
            <a:ext cx="3636580" cy="369332"/>
          </a:xfrm>
          <a:prstGeom prst="rect">
            <a:avLst/>
          </a:prstGeom>
          <a:noFill/>
        </p:spPr>
        <p:txBody>
          <a:bodyPr wrap="square" rtlCol="0">
            <a:spAutoFit/>
          </a:bodyPr>
          <a:lstStyle/>
          <a:p>
            <a:r>
              <a:rPr lang="en-US" dirty="0" smtClean="0"/>
              <a:t>Fig. 11: Falling sphere Viscometer</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189057833"/>
              </p:ext>
            </p:extLst>
          </p:nvPr>
        </p:nvGraphicFramePr>
        <p:xfrm>
          <a:off x="1072382" y="5129892"/>
          <a:ext cx="290843" cy="315079"/>
        </p:xfrm>
        <a:graphic>
          <a:graphicData uri="http://schemas.openxmlformats.org/presentationml/2006/ole">
            <mc:AlternateContent xmlns:mc="http://schemas.openxmlformats.org/markup-compatibility/2006">
              <mc:Choice xmlns:v="urn:schemas-microsoft-com:vml" Requires="v">
                <p:oleObj spid="_x0000_s31897" name="Equation" r:id="rId8" imgW="152280" imgH="164880" progId="Equation.DSMT4">
                  <p:embed/>
                </p:oleObj>
              </mc:Choice>
              <mc:Fallback>
                <p:oleObj name="Equation" r:id="rId8" imgW="152280" imgH="164880" progId="Equation.DSMT4">
                  <p:embed/>
                  <p:pic>
                    <p:nvPicPr>
                      <p:cNvPr id="0" name=""/>
                      <p:cNvPicPr/>
                      <p:nvPr/>
                    </p:nvPicPr>
                    <p:blipFill>
                      <a:blip r:embed="rId9"/>
                      <a:stretch>
                        <a:fillRect/>
                      </a:stretch>
                    </p:blipFill>
                    <p:spPr>
                      <a:xfrm>
                        <a:off x="1072382" y="5129892"/>
                        <a:ext cx="290843" cy="315079"/>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107658664"/>
              </p:ext>
            </p:extLst>
          </p:nvPr>
        </p:nvGraphicFramePr>
        <p:xfrm>
          <a:off x="1888251" y="5035203"/>
          <a:ext cx="318708" cy="409768"/>
        </p:xfrm>
        <a:graphic>
          <a:graphicData uri="http://schemas.openxmlformats.org/presentationml/2006/ole">
            <mc:AlternateContent xmlns:mc="http://schemas.openxmlformats.org/markup-compatibility/2006">
              <mc:Choice xmlns:v="urn:schemas-microsoft-com:vml" Requires="v">
                <p:oleObj spid="_x0000_s31898" name="Equation" r:id="rId10" imgW="177480" imgH="228600" progId="Equation.DSMT4">
                  <p:embed/>
                </p:oleObj>
              </mc:Choice>
              <mc:Fallback>
                <p:oleObj name="Equation" r:id="rId10" imgW="177480" imgH="228600" progId="Equation.DSMT4">
                  <p:embed/>
                  <p:pic>
                    <p:nvPicPr>
                      <p:cNvPr id="0" name=""/>
                      <p:cNvPicPr/>
                      <p:nvPr/>
                    </p:nvPicPr>
                    <p:blipFill>
                      <a:blip r:embed="rId11"/>
                      <a:stretch>
                        <a:fillRect/>
                      </a:stretch>
                    </p:blipFill>
                    <p:spPr>
                      <a:xfrm>
                        <a:off x="1888251" y="5035203"/>
                        <a:ext cx="318708" cy="409768"/>
                      </a:xfrm>
                      <a:prstGeom prst="rect">
                        <a:avLst/>
                      </a:prstGeom>
                    </p:spPr>
                  </p:pic>
                </p:oleObj>
              </mc:Fallback>
            </mc:AlternateContent>
          </a:graphicData>
        </a:graphic>
      </p:graphicFrame>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08332585"/>
      </p:ext>
    </p:extLst>
  </p:cSld>
  <p:clrMapOvr>
    <a:masterClrMapping/>
  </p:clrMapOvr>
  <mc:AlternateContent xmlns:mc="http://schemas.openxmlformats.org/markup-compatibility/2006">
    <mc:Choice xmlns:p14="http://schemas.microsoft.com/office/powerpoint/2010/main" Requires="p14">
      <p:transition spd="slow" p14:dur="2000" advTm="59294"/>
    </mc:Choice>
    <mc:Fallback>
      <p:transition spd="slow" advTm="59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Arial" panose="020B0604020202020204" pitchFamily="34" charset="0"/>
                <a:cs typeface="Arial" panose="020B0604020202020204" pitchFamily="34" charset="0"/>
              </a:rPr>
              <a:t>Viscosity </a:t>
            </a:r>
            <a:r>
              <a:rPr lang="en-US" sz="3200" b="1" dirty="0" smtClean="0">
                <a:latin typeface="Arial" panose="020B0604020202020204" pitchFamily="34" charset="0"/>
                <a:cs typeface="Arial" panose="020B0604020202020204" pitchFamily="34" charset="0"/>
              </a:rPr>
              <a:t>Index (VI)</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418897"/>
            <a:ext cx="10515600" cy="4758066"/>
          </a:xfrm>
        </p:spPr>
        <p:txBody>
          <a:bodyPr/>
          <a:lstStyle/>
          <a:p>
            <a:pPr algn="just"/>
            <a:r>
              <a:rPr lang="en-IN" sz="2200" dirty="0">
                <a:latin typeface="Arial" panose="020B0604020202020204" pitchFamily="34" charset="0"/>
                <a:ea typeface="Calibri" panose="020F0502020204030204" pitchFamily="34" charset="0"/>
                <a:cs typeface="Arial" panose="020B0604020202020204" pitchFamily="34" charset="0"/>
              </a:rPr>
              <a:t>The viscous resistance of lubricating oil is due to intermolecular forces. </a:t>
            </a:r>
            <a:endParaRPr lang="en-IN" sz="2200" dirty="0" smtClean="0">
              <a:latin typeface="Arial" panose="020B0604020202020204" pitchFamily="34" charset="0"/>
              <a:ea typeface="Calibri" panose="020F0502020204030204" pitchFamily="34" charset="0"/>
              <a:cs typeface="Arial" panose="020B0604020202020204" pitchFamily="34" charset="0"/>
            </a:endParaRPr>
          </a:p>
          <a:p>
            <a:pPr algn="just"/>
            <a:r>
              <a:rPr lang="en-IN" sz="2200" dirty="0" smtClean="0">
                <a:latin typeface="Arial" panose="020B0604020202020204" pitchFamily="34" charset="0"/>
                <a:ea typeface="Calibri" panose="020F0502020204030204" pitchFamily="34" charset="0"/>
                <a:cs typeface="Arial" panose="020B0604020202020204" pitchFamily="34" charset="0"/>
              </a:rPr>
              <a:t>As </a:t>
            </a:r>
            <a:r>
              <a:rPr lang="en-IN" sz="2200" dirty="0">
                <a:latin typeface="Arial" panose="020B0604020202020204" pitchFamily="34" charset="0"/>
                <a:ea typeface="Calibri" panose="020F0502020204030204" pitchFamily="34" charset="0"/>
                <a:cs typeface="Arial" panose="020B0604020202020204" pitchFamily="34" charset="0"/>
              </a:rPr>
              <a:t>the temperature increases, the oil expands and the molecules move further apart, decreasing the intermolecular force in consequence</a:t>
            </a:r>
            <a:r>
              <a:rPr lang="en-IN" sz="2200" dirty="0" smtClean="0">
                <a:latin typeface="Arial" panose="020B0604020202020204" pitchFamily="34" charset="0"/>
                <a:ea typeface="Calibri" panose="020F0502020204030204" pitchFamily="34" charset="0"/>
                <a:cs typeface="Arial" panose="020B0604020202020204" pitchFamily="34" charset="0"/>
              </a:rPr>
              <a:t>.</a:t>
            </a:r>
          </a:p>
          <a:p>
            <a:pPr algn="just"/>
            <a:r>
              <a:rPr lang="en-IN" sz="2200" dirty="0" smtClean="0">
                <a:latin typeface="Arial" panose="020B0604020202020204" pitchFamily="34" charset="0"/>
                <a:ea typeface="Calibri" panose="020F0502020204030204" pitchFamily="34" charset="0"/>
                <a:cs typeface="Arial" panose="020B0604020202020204" pitchFamily="34" charset="0"/>
              </a:rPr>
              <a:t>Therefore</a:t>
            </a:r>
            <a:r>
              <a:rPr lang="en-IN" sz="2200" dirty="0">
                <a:latin typeface="Arial" panose="020B0604020202020204" pitchFamily="34" charset="0"/>
                <a:ea typeface="Calibri" panose="020F0502020204030204" pitchFamily="34" charset="0"/>
                <a:cs typeface="Arial" panose="020B0604020202020204" pitchFamily="34" charset="0"/>
              </a:rPr>
              <a:t>, the viscosity of the lubricating oil decreases with increasing temperature.</a:t>
            </a:r>
            <a:endParaRPr lang="en-US" sz="2200" dirty="0">
              <a:latin typeface="Arial" panose="020B0604020202020204" pitchFamily="34" charset="0"/>
              <a:cs typeface="Arial" panose="020B0604020202020204" pitchFamily="34" charset="0"/>
            </a:endParaRPr>
          </a:p>
          <a:p>
            <a:pPr algn="just"/>
            <a:r>
              <a:rPr lang="en-IN" sz="2200" dirty="0">
                <a:latin typeface="Arial" panose="020B0604020202020204" pitchFamily="34" charset="0"/>
                <a:ea typeface="Calibri" panose="020F0502020204030204" pitchFamily="34" charset="0"/>
                <a:cs typeface="Arial" panose="020B0604020202020204" pitchFamily="34" charset="0"/>
              </a:rPr>
              <a:t>The approximate relationship between viscosity and </a:t>
            </a:r>
            <a:r>
              <a:rPr lang="en-IN" sz="2200" dirty="0" smtClean="0">
                <a:latin typeface="Arial" panose="020B0604020202020204" pitchFamily="34" charset="0"/>
                <a:ea typeface="Calibri" panose="020F0502020204030204" pitchFamily="34" charset="0"/>
                <a:cs typeface="Arial" panose="020B0604020202020204" pitchFamily="34" charset="0"/>
              </a:rPr>
              <a:t>absolute temperature </a:t>
            </a:r>
            <a:r>
              <a:rPr lang="en-IN" sz="2200" dirty="0">
                <a:latin typeface="Arial" panose="020B0604020202020204" pitchFamily="34" charset="0"/>
                <a:ea typeface="Calibri" panose="020F0502020204030204" pitchFamily="34" charset="0"/>
                <a:cs typeface="Arial" panose="020B0604020202020204" pitchFamily="34" charset="0"/>
              </a:rPr>
              <a:t>is as follows</a:t>
            </a:r>
            <a:r>
              <a:rPr lang="en-IN" sz="2200" dirty="0" smtClean="0">
                <a:latin typeface="Arial" panose="020B0604020202020204" pitchFamily="34" charset="0"/>
                <a:ea typeface="Calibri" panose="020F050202020403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a:p>
            <a:pPr marL="0" indent="0" algn="just">
              <a:buNone/>
            </a:pPr>
            <a:r>
              <a:rPr lang="en-US" sz="2200" dirty="0" smtClean="0">
                <a:latin typeface="Arial" panose="020B0604020202020204" pitchFamily="34" charset="0"/>
                <a:cs typeface="Arial" panose="020B0604020202020204" pitchFamily="34" charset="0"/>
              </a:rPr>
              <a:t>                                                                        </a:t>
            </a:r>
            <a:endParaRPr lang="en-US" sz="2200" dirty="0">
              <a:latin typeface="Arial" panose="020B0604020202020204" pitchFamily="34" charset="0"/>
              <a:cs typeface="Arial" panose="020B0604020202020204" pitchFamily="34" charset="0"/>
            </a:endParaRPr>
          </a:p>
          <a:p>
            <a:pPr marL="0" indent="0" algn="just">
              <a:buNone/>
            </a:pPr>
            <a:r>
              <a:rPr lang="en-IN" sz="2200" dirty="0">
                <a:latin typeface="Arial" panose="020B0604020202020204" pitchFamily="34" charset="0"/>
                <a:ea typeface="Calibri" panose="020F0502020204030204" pitchFamily="34" charset="0"/>
                <a:cs typeface="Arial" panose="020B0604020202020204" pitchFamily="34" charset="0"/>
              </a:rPr>
              <a:t>where A and B are constants and T is the absolute </a:t>
            </a:r>
            <a:r>
              <a:rPr lang="en-IN" sz="2200" dirty="0" smtClean="0">
                <a:latin typeface="Arial" panose="020B0604020202020204" pitchFamily="34" charset="0"/>
                <a:ea typeface="Calibri" panose="020F0502020204030204" pitchFamily="34" charset="0"/>
                <a:cs typeface="Arial" panose="020B0604020202020204" pitchFamily="34" charset="0"/>
              </a:rPr>
              <a:t>temperature</a:t>
            </a:r>
            <a:r>
              <a:rPr lang="en-IN" sz="2400" dirty="0" smtClean="0">
                <a:latin typeface="Arial" panose="020B0604020202020204" pitchFamily="34" charset="0"/>
                <a:ea typeface="Calibri" panose="020F0502020204030204" pitchFamily="34" charset="0"/>
              </a:rPr>
              <a:t>.</a:t>
            </a:r>
          </a:p>
          <a:p>
            <a:pPr marL="0" indent="0" algn="just">
              <a:buNone/>
            </a:pPr>
            <a:endParaRPr lang="en-US" sz="2400" dirty="0">
              <a:latin typeface="Arial" panose="020B0604020202020204" pitchFamily="34" charset="0"/>
              <a:ea typeface="Calibri" panose="020F0502020204030204" pitchFamily="34" charset="0"/>
            </a:endParaRPr>
          </a:p>
          <a:p>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981824557"/>
              </p:ext>
            </p:extLst>
          </p:nvPr>
        </p:nvGraphicFramePr>
        <p:xfrm>
          <a:off x="2442674" y="3797930"/>
          <a:ext cx="1761228" cy="791276"/>
        </p:xfrm>
        <a:graphic>
          <a:graphicData uri="http://schemas.openxmlformats.org/presentationml/2006/ole">
            <mc:AlternateContent xmlns:mc="http://schemas.openxmlformats.org/markup-compatibility/2006">
              <mc:Choice xmlns:v="urn:schemas-microsoft-com:vml" Requires="v">
                <p:oleObj spid="_x0000_s5248" name="Equation" r:id="rId5" imgW="876240" imgH="393480" progId="Equation.DSMT4">
                  <p:embed/>
                </p:oleObj>
              </mc:Choice>
              <mc:Fallback>
                <p:oleObj name="Equation" r:id="rId5" imgW="876240" imgH="393480" progId="Equation.DSMT4">
                  <p:embed/>
                  <p:pic>
                    <p:nvPicPr>
                      <p:cNvPr id="0" name=""/>
                      <p:cNvPicPr/>
                      <p:nvPr/>
                    </p:nvPicPr>
                    <p:blipFill>
                      <a:blip r:embed="rId6"/>
                      <a:stretch>
                        <a:fillRect/>
                      </a:stretch>
                    </p:blipFill>
                    <p:spPr>
                      <a:xfrm>
                        <a:off x="2442674" y="3797930"/>
                        <a:ext cx="1761228" cy="791276"/>
                      </a:xfrm>
                      <a:prstGeom prst="rect">
                        <a:avLst/>
                      </a:prstGeom>
                    </p:spPr>
                  </p:pic>
                </p:oleObj>
              </mc:Fallback>
            </mc:AlternateContent>
          </a:graphicData>
        </a:graphic>
      </p:graphicFrame>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0277512"/>
      </p:ext>
    </p:extLst>
  </p:cSld>
  <p:clrMapOvr>
    <a:masterClrMapping/>
  </p:clrMapOvr>
  <mc:AlternateContent xmlns:mc="http://schemas.openxmlformats.org/markup-compatibility/2006">
    <mc:Choice xmlns:p14="http://schemas.microsoft.com/office/powerpoint/2010/main" Requires="p14">
      <p:transition spd="slow" p14:dur="2000" advTm="59367"/>
    </mc:Choice>
    <mc:Fallback>
      <p:transition spd="slow" advTm="59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99393"/>
            <a:ext cx="10515600" cy="6043448"/>
          </a:xfrm>
        </p:spPr>
        <p:txBody>
          <a:bodyPr>
            <a:normAutofit fontScale="92500" lnSpcReduction="20000"/>
          </a:bodyPr>
          <a:lstStyle/>
          <a:p>
            <a:pPr algn="just">
              <a:lnSpc>
                <a:spcPct val="110000"/>
              </a:lnSpc>
            </a:pPr>
            <a:r>
              <a:rPr lang="en-US" sz="2200" dirty="0" smtClean="0">
                <a:latin typeface="Arial" panose="020B0604020202020204" pitchFamily="34" charset="0"/>
                <a:cs typeface="Arial" panose="020B0604020202020204" pitchFamily="34" charset="0"/>
              </a:rPr>
              <a:t>In order to show the effect of temperature change on the viscosity of oil, a viscosity index (V.I.) is used.</a:t>
            </a:r>
          </a:p>
          <a:p>
            <a:pPr algn="just">
              <a:lnSpc>
                <a:spcPct val="110000"/>
              </a:lnSpc>
            </a:pPr>
            <a:r>
              <a:rPr lang="en-US" sz="2200" dirty="0" smtClean="0">
                <a:latin typeface="Arial" panose="020B0604020202020204" pitchFamily="34" charset="0"/>
                <a:cs typeface="Arial" panose="020B0604020202020204" pitchFamily="34" charset="0"/>
              </a:rPr>
              <a:t>To find the viscosity index of an oil, its temperature-viscosity relationship must be compared with two standard </a:t>
            </a:r>
            <a:r>
              <a:rPr lang="en-US" sz="2200" dirty="0" smtClean="0">
                <a:latin typeface="Arial" panose="020B0604020202020204" pitchFamily="34" charset="0"/>
                <a:cs typeface="Arial" panose="020B0604020202020204" pitchFamily="34" charset="0"/>
              </a:rPr>
              <a:t>oils (Fig</a:t>
            </a:r>
            <a:r>
              <a:rPr lang="en-US" sz="2200" dirty="0" smtClean="0">
                <a:latin typeface="Arial" panose="020B0604020202020204" pitchFamily="34" charset="0"/>
                <a:cs typeface="Arial" panose="020B0604020202020204" pitchFamily="34" charset="0"/>
              </a:rPr>
              <a:t>. </a:t>
            </a:r>
            <a:endParaRPr lang="en-US" sz="2200" dirty="0">
              <a:latin typeface="Arial" panose="020B0604020202020204" pitchFamily="34" charset="0"/>
              <a:cs typeface="Arial" panose="020B0604020202020204" pitchFamily="34" charset="0"/>
            </a:endParaRPr>
          </a:p>
          <a:p>
            <a:pPr>
              <a:lnSpc>
                <a:spcPct val="110000"/>
              </a:lnSpc>
            </a:pPr>
            <a:r>
              <a:rPr lang="en-IN" sz="2200" dirty="0">
                <a:latin typeface="Arial" panose="020B0604020202020204" pitchFamily="34" charset="0"/>
                <a:ea typeface="Calibri" panose="020F0502020204030204" pitchFamily="34" charset="0"/>
                <a:cs typeface="Arial" panose="020B0604020202020204" pitchFamily="34" charset="0"/>
              </a:rPr>
              <a:t>T</a:t>
            </a:r>
            <a:r>
              <a:rPr lang="en-IN" sz="2200" dirty="0" smtClean="0">
                <a:latin typeface="Arial" panose="020B0604020202020204" pitchFamily="34" charset="0"/>
                <a:ea typeface="Calibri" panose="020F0502020204030204" pitchFamily="34" charset="0"/>
                <a:cs typeface="Arial" panose="020B0604020202020204" pitchFamily="34" charset="0"/>
              </a:rPr>
              <a:t>he </a:t>
            </a:r>
            <a:r>
              <a:rPr lang="en-IN" sz="2200" dirty="0">
                <a:latin typeface="Arial" panose="020B0604020202020204" pitchFamily="34" charset="0"/>
                <a:ea typeface="Calibri" panose="020F0502020204030204" pitchFamily="34" charset="0"/>
                <a:cs typeface="Arial" panose="020B0604020202020204" pitchFamily="34" charset="0"/>
              </a:rPr>
              <a:t>viscosity index is given </a:t>
            </a:r>
            <a:r>
              <a:rPr lang="en-IN" sz="2200" dirty="0" smtClean="0">
                <a:latin typeface="Arial" panose="020B0604020202020204" pitchFamily="34" charset="0"/>
                <a:ea typeface="Calibri" panose="020F0502020204030204" pitchFamily="34" charset="0"/>
                <a:cs typeface="Arial" panose="020B0604020202020204" pitchFamily="34" charset="0"/>
              </a:rPr>
              <a:t>by</a:t>
            </a:r>
          </a:p>
          <a:p>
            <a:pPr marL="0" indent="0">
              <a:buNone/>
            </a:pPr>
            <a:r>
              <a:rPr lang="en-US" sz="2400" dirty="0" smtClean="0">
                <a:latin typeface="Arial" panose="020B0604020202020204" pitchFamily="34" charset="0"/>
                <a:cs typeface="Arial" panose="020B0604020202020204" pitchFamily="34" charset="0"/>
              </a:rPr>
              <a:t>                                                                      </a:t>
            </a:r>
            <a:endParaRPr lang="en-US" sz="2400" dirty="0" smtClean="0">
              <a:latin typeface="Arial" panose="020B0604020202020204" pitchFamily="34" charset="0"/>
              <a:cs typeface="Arial" panose="020B0604020202020204" pitchFamily="34" charset="0"/>
            </a:endParaRPr>
          </a:p>
          <a:p>
            <a:pPr marL="0" indent="0">
              <a:buNone/>
            </a:pPr>
            <a:endParaRPr lang="en-US" sz="2200" dirty="0">
              <a:latin typeface="Arial" panose="020B0604020202020204" pitchFamily="34" charset="0"/>
              <a:cs typeface="Arial" panose="020B0604020202020204" pitchFamily="34" charset="0"/>
            </a:endParaRPr>
          </a:p>
          <a:p>
            <a:pPr marL="0" indent="0">
              <a:buNone/>
            </a:pPr>
            <a:r>
              <a:rPr lang="en-US" sz="2200" dirty="0">
                <a:latin typeface="Arial" panose="020B0604020202020204" pitchFamily="34" charset="0"/>
                <a:cs typeface="Arial" panose="020B0604020202020204" pitchFamily="34" charset="0"/>
              </a:rPr>
              <a:t>w</a:t>
            </a:r>
            <a:r>
              <a:rPr lang="en-US" sz="2200" dirty="0" smtClean="0">
                <a:latin typeface="Arial" panose="020B0604020202020204" pitchFamily="34" charset="0"/>
                <a:cs typeface="Arial" panose="020B0604020202020204" pitchFamily="34" charset="0"/>
              </a:rPr>
              <a:t>here, </a:t>
            </a:r>
          </a:p>
          <a:p>
            <a:pPr marL="0" indent="0">
              <a:buNone/>
            </a:pPr>
            <a:r>
              <a:rPr lang="en-US" sz="2200" dirty="0" smtClean="0">
                <a:latin typeface="Arial" panose="020B0604020202020204" pitchFamily="34" charset="0"/>
                <a:cs typeface="Arial" panose="020B0604020202020204" pitchFamily="34" charset="0"/>
              </a:rPr>
              <a:t>       = Viscosity at        </a:t>
            </a:r>
            <a:r>
              <a:rPr lang="en-US" sz="2000" dirty="0" smtClean="0">
                <a:latin typeface="Arial" panose="020B0604020202020204" pitchFamily="34" charset="0"/>
                <a:cs typeface="Arial" panose="020B0604020202020204" pitchFamily="34" charset="0"/>
              </a:rPr>
              <a:t>F</a:t>
            </a:r>
            <a:r>
              <a:rPr lang="en-US" sz="2200" dirty="0" smtClean="0">
                <a:latin typeface="Arial" panose="020B0604020202020204" pitchFamily="34" charset="0"/>
                <a:cs typeface="Arial" panose="020B0604020202020204" pitchFamily="34" charset="0"/>
              </a:rPr>
              <a:t> of the oil whose viscosity</a:t>
            </a:r>
          </a:p>
          <a:p>
            <a:pPr marL="0" indent="0">
              <a:buNone/>
            </a:pPr>
            <a:r>
              <a:rPr lang="en-US" sz="2200" dirty="0" smtClean="0">
                <a:latin typeface="Arial" panose="020B0604020202020204" pitchFamily="34" charset="0"/>
                <a:cs typeface="Arial" panose="020B0604020202020204" pitchFamily="34" charset="0"/>
              </a:rPr>
              <a:t>Index is to be calculated.</a:t>
            </a:r>
          </a:p>
          <a:p>
            <a:pPr marL="0" indent="0">
              <a:buNone/>
            </a:pPr>
            <a:r>
              <a:rPr lang="en-US" sz="2200" dirty="0" smtClean="0">
                <a:latin typeface="Arial" panose="020B0604020202020204" pitchFamily="34" charset="0"/>
                <a:cs typeface="Arial" panose="020B0604020202020204" pitchFamily="34" charset="0"/>
              </a:rPr>
              <a:t>       = </a:t>
            </a:r>
            <a:r>
              <a:rPr lang="en-US" sz="2200" dirty="0">
                <a:latin typeface="Arial" panose="020B0604020202020204" pitchFamily="34" charset="0"/>
                <a:cs typeface="Arial" panose="020B0604020202020204" pitchFamily="34" charset="0"/>
              </a:rPr>
              <a:t>Viscosity at        </a:t>
            </a:r>
            <a:r>
              <a:rPr lang="en-US" sz="2000" dirty="0">
                <a:latin typeface="Arial" panose="020B0604020202020204" pitchFamily="34" charset="0"/>
                <a:cs typeface="Arial" panose="020B0604020202020204" pitchFamily="34" charset="0"/>
              </a:rPr>
              <a:t>F</a:t>
            </a:r>
            <a:r>
              <a:rPr lang="en-US" sz="2200" dirty="0">
                <a:latin typeface="Arial" panose="020B0604020202020204" pitchFamily="34" charset="0"/>
                <a:cs typeface="Arial" panose="020B0604020202020204" pitchFamily="34" charset="0"/>
              </a:rPr>
              <a:t> of </a:t>
            </a:r>
            <a:r>
              <a:rPr lang="en-US" sz="2200" dirty="0" smtClean="0">
                <a:latin typeface="Arial" panose="020B0604020202020204" pitchFamily="34" charset="0"/>
                <a:cs typeface="Arial" panose="020B0604020202020204" pitchFamily="34" charset="0"/>
              </a:rPr>
              <a:t>an </a:t>
            </a:r>
            <a:r>
              <a:rPr lang="en-US" sz="2200" dirty="0">
                <a:latin typeface="Arial" panose="020B0604020202020204" pitchFamily="34" charset="0"/>
                <a:cs typeface="Arial" panose="020B0604020202020204" pitchFamily="34" charset="0"/>
              </a:rPr>
              <a:t>oil </a:t>
            </a:r>
            <a:r>
              <a:rPr lang="en-US" sz="2200" dirty="0" smtClean="0">
                <a:latin typeface="Arial" panose="020B0604020202020204" pitchFamily="34" charset="0"/>
                <a:cs typeface="Arial" panose="020B0604020202020204" pitchFamily="34" charset="0"/>
              </a:rPr>
              <a:t>at 0 V.I. having</a:t>
            </a:r>
          </a:p>
          <a:p>
            <a:pPr marL="0" indent="0">
              <a:buNone/>
            </a:pPr>
            <a:r>
              <a:rPr lang="en-US" sz="2200" dirty="0" smtClean="0">
                <a:latin typeface="Arial" panose="020B0604020202020204" pitchFamily="34" charset="0"/>
                <a:cs typeface="Arial" panose="020B0604020202020204" pitchFamily="34" charset="0"/>
              </a:rPr>
              <a:t>the same viscosity at        </a:t>
            </a:r>
            <a:r>
              <a:rPr lang="en-US" sz="2000" dirty="0" smtClean="0">
                <a:latin typeface="Arial" panose="020B0604020202020204" pitchFamily="34" charset="0"/>
                <a:cs typeface="Arial" panose="020B0604020202020204" pitchFamily="34" charset="0"/>
              </a:rPr>
              <a:t>F</a:t>
            </a:r>
            <a:r>
              <a:rPr lang="en-US" sz="2200" dirty="0" smtClean="0">
                <a:latin typeface="Arial" panose="020B0604020202020204" pitchFamily="34" charset="0"/>
                <a:cs typeface="Arial" panose="020B0604020202020204" pitchFamily="34" charset="0"/>
              </a:rPr>
              <a:t> as the oil whose</a:t>
            </a:r>
          </a:p>
          <a:p>
            <a:pPr marL="0" indent="0">
              <a:buNone/>
            </a:pPr>
            <a:r>
              <a:rPr lang="en-US" sz="2200" dirty="0" smtClean="0">
                <a:latin typeface="Arial" panose="020B0604020202020204" pitchFamily="34" charset="0"/>
                <a:cs typeface="Arial" panose="020B0604020202020204" pitchFamily="34" charset="0"/>
              </a:rPr>
              <a:t>viscosity Index </a:t>
            </a:r>
            <a:r>
              <a:rPr lang="en-US" sz="2200" dirty="0">
                <a:latin typeface="Arial" panose="020B0604020202020204" pitchFamily="34" charset="0"/>
                <a:cs typeface="Arial" panose="020B0604020202020204" pitchFamily="34" charset="0"/>
              </a:rPr>
              <a:t>is to be </a:t>
            </a:r>
            <a:r>
              <a:rPr lang="en-US" sz="2200" dirty="0" smtClean="0">
                <a:latin typeface="Arial" panose="020B0604020202020204" pitchFamily="34" charset="0"/>
                <a:cs typeface="Arial" panose="020B0604020202020204" pitchFamily="34" charset="0"/>
              </a:rPr>
              <a:t>calculated</a:t>
            </a:r>
          </a:p>
          <a:p>
            <a:pPr marL="0" indent="0">
              <a:buNone/>
            </a:pPr>
            <a:r>
              <a:rPr lang="en-US" sz="2200" dirty="0" smtClean="0">
                <a:latin typeface="Arial" panose="020B0604020202020204" pitchFamily="34" charset="0"/>
                <a:cs typeface="Arial" panose="020B0604020202020204" pitchFamily="34" charset="0"/>
              </a:rPr>
              <a:t>     = viscosity at        F of an oil of 100 V.I.</a:t>
            </a:r>
          </a:p>
          <a:p>
            <a:pPr marL="0" indent="0">
              <a:buNone/>
            </a:pPr>
            <a:r>
              <a:rPr lang="en-US" sz="2200" b="1" i="1" dirty="0" smtClean="0">
                <a:latin typeface="Arial" panose="020B0604020202020204" pitchFamily="34" charset="0"/>
                <a:cs typeface="Arial" panose="020B0604020202020204" pitchFamily="34" charset="0"/>
              </a:rPr>
              <a:t>Pennsylvania Oil is considered to be superior with VI 100</a:t>
            </a:r>
          </a:p>
          <a:p>
            <a:pPr marL="0" indent="0">
              <a:buNone/>
            </a:pPr>
            <a:r>
              <a:rPr lang="en-US" sz="2200" b="1" i="1" dirty="0" smtClean="0">
                <a:latin typeface="Arial" panose="020B0604020202020204" pitchFamily="34" charset="0"/>
                <a:cs typeface="Arial" panose="020B0604020202020204" pitchFamily="34" charset="0"/>
              </a:rPr>
              <a:t>Gulf Coast Oil is rated as VI 0.</a:t>
            </a:r>
            <a:endParaRPr lang="en-US" sz="2200" b="1" i="1" dirty="0">
              <a:latin typeface="Arial" panose="020B0604020202020204" pitchFamily="34" charset="0"/>
              <a:cs typeface="Arial" panose="020B0604020202020204" pitchFamily="34" charset="0"/>
            </a:endParaRPr>
          </a:p>
          <a:p>
            <a:pPr marL="0" indent="0">
              <a:buNone/>
            </a:pPr>
            <a:r>
              <a:rPr lang="en-US" sz="2200" dirty="0" smtClean="0">
                <a:latin typeface="Arial" panose="020B0604020202020204" pitchFamily="34" charset="0"/>
                <a:cs typeface="Arial" panose="020B0604020202020204" pitchFamily="34" charset="0"/>
              </a:rPr>
              <a:t>     </a:t>
            </a:r>
            <a:endParaRPr lang="en-US" sz="22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2996242352"/>
              </p:ext>
            </p:extLst>
          </p:nvPr>
        </p:nvGraphicFramePr>
        <p:xfrm>
          <a:off x="2258054" y="2260604"/>
          <a:ext cx="2084387" cy="714375"/>
        </p:xfrm>
        <a:graphic>
          <a:graphicData uri="http://schemas.openxmlformats.org/presentationml/2006/ole">
            <mc:AlternateContent xmlns:mc="http://schemas.openxmlformats.org/markup-compatibility/2006">
              <mc:Choice xmlns:v="urn:schemas-microsoft-com:vml" Requires="v">
                <p:oleObj spid="_x0000_s6568" name="Equation" r:id="rId5" imgW="1257120" imgH="431640" progId="Equation.DSMT4">
                  <p:embed/>
                </p:oleObj>
              </mc:Choice>
              <mc:Fallback>
                <p:oleObj name="Equation" r:id="rId5" imgW="1257120" imgH="431640" progId="Equation.DSMT4">
                  <p:embed/>
                  <p:pic>
                    <p:nvPicPr>
                      <p:cNvPr id="0" name=""/>
                      <p:cNvPicPr/>
                      <p:nvPr/>
                    </p:nvPicPr>
                    <p:blipFill>
                      <a:blip r:embed="rId6"/>
                      <a:stretch>
                        <a:fillRect/>
                      </a:stretch>
                    </p:blipFill>
                    <p:spPr>
                      <a:xfrm>
                        <a:off x="2258054" y="2260604"/>
                        <a:ext cx="2084387" cy="714375"/>
                      </a:xfrm>
                      <a:prstGeom prst="rect">
                        <a:avLst/>
                      </a:prstGeom>
                    </p:spPr>
                  </p:pic>
                </p:oleObj>
              </mc:Fallback>
            </mc:AlternateContent>
          </a:graphicData>
        </a:graphic>
      </p:graphicFrame>
      <p:sp>
        <p:nvSpPr>
          <p:cNvPr id="13" name="TextBox 12"/>
          <p:cNvSpPr txBox="1"/>
          <p:nvPr/>
        </p:nvSpPr>
        <p:spPr>
          <a:xfrm>
            <a:off x="8552023" y="4540095"/>
            <a:ext cx="2232791"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Fig 12: Viscosity Index</a:t>
            </a:r>
            <a:endParaRPr lang="en-US" sz="16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4586" y="1875026"/>
            <a:ext cx="3686175" cy="2438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41424540"/>
              </p:ext>
            </p:extLst>
          </p:nvPr>
        </p:nvGraphicFramePr>
        <p:xfrm>
          <a:off x="1066931" y="3139473"/>
          <a:ext cx="311436" cy="335392"/>
        </p:xfrm>
        <a:graphic>
          <a:graphicData uri="http://schemas.openxmlformats.org/presentationml/2006/ole">
            <mc:AlternateContent xmlns:mc="http://schemas.openxmlformats.org/markup-compatibility/2006">
              <mc:Choice xmlns:v="urn:schemas-microsoft-com:vml" Requires="v">
                <p:oleObj spid="_x0000_s6569" name="Equation" r:id="rId8" imgW="164880" imgH="177480" progId="Equation.DSMT4">
                  <p:embed/>
                </p:oleObj>
              </mc:Choice>
              <mc:Fallback>
                <p:oleObj name="Equation" r:id="rId8" imgW="164880" imgH="177480" progId="Equation.DSMT4">
                  <p:embed/>
                  <p:pic>
                    <p:nvPicPr>
                      <p:cNvPr id="0" name=""/>
                      <p:cNvPicPr/>
                      <p:nvPr/>
                    </p:nvPicPr>
                    <p:blipFill>
                      <a:blip r:embed="rId9"/>
                      <a:stretch>
                        <a:fillRect/>
                      </a:stretch>
                    </p:blipFill>
                    <p:spPr>
                      <a:xfrm>
                        <a:off x="1066931" y="3139473"/>
                        <a:ext cx="311436" cy="33539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81628619"/>
              </p:ext>
            </p:extLst>
          </p:nvPr>
        </p:nvGraphicFramePr>
        <p:xfrm>
          <a:off x="2943463" y="3107560"/>
          <a:ext cx="558532" cy="370494"/>
        </p:xfrm>
        <a:graphic>
          <a:graphicData uri="http://schemas.openxmlformats.org/presentationml/2006/ole">
            <mc:AlternateContent xmlns:mc="http://schemas.openxmlformats.org/markup-compatibility/2006">
              <mc:Choice xmlns:v="urn:schemas-microsoft-com:vml" Requires="v">
                <p:oleObj spid="_x0000_s6570" name="Equation" r:id="rId10" imgW="304560" imgH="203040" progId="Equation.DSMT4">
                  <p:embed/>
                </p:oleObj>
              </mc:Choice>
              <mc:Fallback>
                <p:oleObj name="Equation" r:id="rId10" imgW="304560" imgH="203040" progId="Equation.DSMT4">
                  <p:embed/>
                  <p:pic>
                    <p:nvPicPr>
                      <p:cNvPr id="0" name=""/>
                      <p:cNvPicPr/>
                      <p:nvPr/>
                    </p:nvPicPr>
                    <p:blipFill>
                      <a:blip r:embed="rId11"/>
                      <a:stretch>
                        <a:fillRect/>
                      </a:stretch>
                    </p:blipFill>
                    <p:spPr>
                      <a:xfrm>
                        <a:off x="2943463" y="3107560"/>
                        <a:ext cx="558532" cy="37049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2545322"/>
              </p:ext>
            </p:extLst>
          </p:nvPr>
        </p:nvGraphicFramePr>
        <p:xfrm>
          <a:off x="1119330" y="3841131"/>
          <a:ext cx="259037" cy="306134"/>
        </p:xfrm>
        <a:graphic>
          <a:graphicData uri="http://schemas.openxmlformats.org/presentationml/2006/ole">
            <mc:AlternateContent xmlns:mc="http://schemas.openxmlformats.org/markup-compatibility/2006">
              <mc:Choice xmlns:v="urn:schemas-microsoft-com:vml" Requires="v">
                <p:oleObj spid="_x0000_s6571" name="Equation" r:id="rId12" imgW="139680" imgH="164880" progId="Equation.DSMT4">
                  <p:embed/>
                </p:oleObj>
              </mc:Choice>
              <mc:Fallback>
                <p:oleObj name="Equation" r:id="rId12" imgW="139680" imgH="164880" progId="Equation.DSMT4">
                  <p:embed/>
                  <p:pic>
                    <p:nvPicPr>
                      <p:cNvPr id="0" name=""/>
                      <p:cNvPicPr/>
                      <p:nvPr/>
                    </p:nvPicPr>
                    <p:blipFill>
                      <a:blip r:embed="rId13"/>
                      <a:stretch>
                        <a:fillRect/>
                      </a:stretch>
                    </p:blipFill>
                    <p:spPr>
                      <a:xfrm>
                        <a:off x="1119330" y="3841131"/>
                        <a:ext cx="259037" cy="306134"/>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19924504"/>
              </p:ext>
            </p:extLst>
          </p:nvPr>
        </p:nvGraphicFramePr>
        <p:xfrm>
          <a:off x="2952246" y="3817493"/>
          <a:ext cx="549749" cy="353410"/>
        </p:xfrm>
        <a:graphic>
          <a:graphicData uri="http://schemas.openxmlformats.org/presentationml/2006/ole">
            <mc:AlternateContent xmlns:mc="http://schemas.openxmlformats.org/markup-compatibility/2006">
              <mc:Choice xmlns:v="urn:schemas-microsoft-com:vml" Requires="v">
                <p:oleObj spid="_x0000_s6572" name="Equation" r:id="rId14" imgW="533400" imgH="342900" progId="Equation.DSMT4">
                  <p:embed/>
                </p:oleObj>
              </mc:Choice>
              <mc:Fallback>
                <p:oleObj name="Equation" r:id="rId14" imgW="533400" imgH="342900" progId="Equation.DSMT4">
                  <p:embed/>
                  <p:pic>
                    <p:nvPicPr>
                      <p:cNvPr id="0" name=""/>
                      <p:cNvPicPr/>
                      <p:nvPr/>
                    </p:nvPicPr>
                    <p:blipFill>
                      <a:blip r:embed="rId15"/>
                      <a:stretch>
                        <a:fillRect/>
                      </a:stretch>
                    </p:blipFill>
                    <p:spPr>
                      <a:xfrm>
                        <a:off x="2952246" y="3817493"/>
                        <a:ext cx="549749" cy="35341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336930882"/>
              </p:ext>
            </p:extLst>
          </p:nvPr>
        </p:nvGraphicFramePr>
        <p:xfrm>
          <a:off x="3300247" y="4147265"/>
          <a:ext cx="540023" cy="332322"/>
        </p:xfrm>
        <a:graphic>
          <a:graphicData uri="http://schemas.openxmlformats.org/presentationml/2006/ole">
            <mc:AlternateContent xmlns:mc="http://schemas.openxmlformats.org/markup-compatibility/2006">
              <mc:Choice xmlns:v="urn:schemas-microsoft-com:vml" Requires="v">
                <p:oleObj spid="_x0000_s6573" name="Equation" r:id="rId16" imgW="330120" imgH="203040" progId="Equation.DSMT4">
                  <p:embed/>
                </p:oleObj>
              </mc:Choice>
              <mc:Fallback>
                <p:oleObj name="Equation" r:id="rId16" imgW="330120" imgH="203040" progId="Equation.DSMT4">
                  <p:embed/>
                  <p:pic>
                    <p:nvPicPr>
                      <p:cNvPr id="0" name=""/>
                      <p:cNvPicPr/>
                      <p:nvPr/>
                    </p:nvPicPr>
                    <p:blipFill>
                      <a:blip r:embed="rId17"/>
                      <a:stretch>
                        <a:fillRect/>
                      </a:stretch>
                    </p:blipFill>
                    <p:spPr>
                      <a:xfrm>
                        <a:off x="3300247" y="4147265"/>
                        <a:ext cx="540023" cy="332322"/>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817137333"/>
              </p:ext>
            </p:extLst>
          </p:nvPr>
        </p:nvGraphicFramePr>
        <p:xfrm>
          <a:off x="971583" y="4878649"/>
          <a:ext cx="295494" cy="274388"/>
        </p:xfrm>
        <a:graphic>
          <a:graphicData uri="http://schemas.openxmlformats.org/presentationml/2006/ole">
            <mc:AlternateContent xmlns:mc="http://schemas.openxmlformats.org/markup-compatibility/2006">
              <mc:Choice xmlns:v="urn:schemas-microsoft-com:vml" Requires="v">
                <p:oleObj spid="_x0000_s6574" name="Equation" r:id="rId18" imgW="177480" imgH="164880" progId="Equation.DSMT4">
                  <p:embed/>
                </p:oleObj>
              </mc:Choice>
              <mc:Fallback>
                <p:oleObj name="Equation" r:id="rId18" imgW="177480" imgH="164880" progId="Equation.DSMT4">
                  <p:embed/>
                  <p:pic>
                    <p:nvPicPr>
                      <p:cNvPr id="0" name=""/>
                      <p:cNvPicPr/>
                      <p:nvPr/>
                    </p:nvPicPr>
                    <p:blipFill>
                      <a:blip r:embed="rId19"/>
                      <a:stretch>
                        <a:fillRect/>
                      </a:stretch>
                    </p:blipFill>
                    <p:spPr>
                      <a:xfrm>
                        <a:off x="971583" y="4878649"/>
                        <a:ext cx="295494" cy="274388"/>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300139166"/>
              </p:ext>
            </p:extLst>
          </p:nvPr>
        </p:nvGraphicFramePr>
        <p:xfrm>
          <a:off x="2803414" y="4850232"/>
          <a:ext cx="496833" cy="331222"/>
        </p:xfrm>
        <a:graphic>
          <a:graphicData uri="http://schemas.openxmlformats.org/presentationml/2006/ole">
            <mc:AlternateContent xmlns:mc="http://schemas.openxmlformats.org/markup-compatibility/2006">
              <mc:Choice xmlns:v="urn:schemas-microsoft-com:vml" Requires="v">
                <p:oleObj spid="_x0000_s6575" name="Equation" r:id="rId20" imgW="304560" imgH="203040" progId="Equation.DSMT4">
                  <p:embed/>
                </p:oleObj>
              </mc:Choice>
              <mc:Fallback>
                <p:oleObj name="Equation" r:id="rId20" imgW="304560" imgH="203040" progId="Equation.DSMT4">
                  <p:embed/>
                  <p:pic>
                    <p:nvPicPr>
                      <p:cNvPr id="0" name=""/>
                      <p:cNvPicPr/>
                      <p:nvPr/>
                    </p:nvPicPr>
                    <p:blipFill>
                      <a:blip r:embed="rId21"/>
                      <a:stretch>
                        <a:fillRect/>
                      </a:stretch>
                    </p:blipFill>
                    <p:spPr>
                      <a:xfrm>
                        <a:off x="2803414" y="4850232"/>
                        <a:ext cx="496833" cy="331222"/>
                      </a:xfrm>
                      <a:prstGeom prst="rect">
                        <a:avLst/>
                      </a:prstGeom>
                    </p:spPr>
                  </p:pic>
                </p:oleObj>
              </mc:Fallback>
            </mc:AlternateContent>
          </a:graphicData>
        </a:graphic>
      </p:graphicFrame>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76531872"/>
      </p:ext>
    </p:extLst>
  </p:cSld>
  <p:clrMapOvr>
    <a:masterClrMapping/>
  </p:clrMapOvr>
  <mc:AlternateContent xmlns:mc="http://schemas.openxmlformats.org/markup-compatibility/2006">
    <mc:Choice xmlns:p14="http://schemas.microsoft.com/office/powerpoint/2010/main" Requires="p14">
      <p:transition spd="slow" p14:dur="2000" advTm="135144"/>
    </mc:Choice>
    <mc:Fallback>
      <p:transition spd="slow" advTm="135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Arial" panose="020B0604020202020204" pitchFamily="34" charset="0"/>
                <a:ea typeface="Calibri" panose="020F0502020204030204" pitchFamily="34" charset="0"/>
              </a:rPr>
              <a:t>Lubrication</a:t>
            </a:r>
            <a:endParaRPr lang="en-US" sz="3200" dirty="0"/>
          </a:p>
        </p:txBody>
      </p:sp>
      <p:sp>
        <p:nvSpPr>
          <p:cNvPr id="3" name="Content Placeholder 2"/>
          <p:cNvSpPr>
            <a:spLocks noGrp="1"/>
          </p:cNvSpPr>
          <p:nvPr>
            <p:ph idx="1"/>
          </p:nvPr>
        </p:nvSpPr>
        <p:spPr>
          <a:xfrm>
            <a:off x="1104293" y="1600973"/>
            <a:ext cx="8946541" cy="4195481"/>
          </a:xfrm>
        </p:spPr>
        <p:txBody>
          <a:bodyPr>
            <a:normAutofit/>
          </a:bodyPr>
          <a:lstStyle/>
          <a:p>
            <a:pPr algn="just">
              <a:lnSpc>
                <a:spcPct val="150000"/>
              </a:lnSpc>
            </a:pPr>
            <a:r>
              <a:rPr lang="en-IN" dirty="0" smtClean="0">
                <a:latin typeface="Arial" panose="020B0604020202020204" pitchFamily="34" charset="0"/>
                <a:ea typeface="Calibri" panose="020F0502020204030204" pitchFamily="34" charset="0"/>
              </a:rPr>
              <a:t>Lubrication is the science of reducing friction by application of a suitable substance called lubricant, between the rubbing surfaces of bodies having relative motion.</a:t>
            </a:r>
          </a:p>
          <a:p>
            <a:pPr algn="just">
              <a:lnSpc>
                <a:spcPct val="150000"/>
              </a:lnSpc>
            </a:pPr>
            <a:r>
              <a:rPr lang="en-IN" dirty="0" smtClean="0">
                <a:latin typeface="Arial" panose="020B0604020202020204" pitchFamily="34" charset="0"/>
                <a:ea typeface="Calibri" panose="020F0502020204030204" pitchFamily="34" charset="0"/>
              </a:rPr>
              <a:t>The liquid lubricant also carries some amount of heat and cools the system.</a:t>
            </a:r>
          </a:p>
          <a:p>
            <a:pPr>
              <a:lnSpc>
                <a:spcPct val="150000"/>
              </a:lnSpc>
            </a:pPr>
            <a:endParaRPr lang="en-IN" dirty="0" smtClean="0">
              <a:latin typeface="Arial" panose="020B0604020202020204" pitchFamily="34" charset="0"/>
              <a:ea typeface="Calibri" panose="020F0502020204030204" pitchFamily="34" charset="0"/>
            </a:endParaRPr>
          </a:p>
          <a:p>
            <a:endParaRPr lang="en-US" dirty="0" smtClean="0"/>
          </a:p>
          <a:p>
            <a:endParaRPr lang="en-IN" dirty="0" smtClean="0">
              <a:latin typeface="Arial" panose="020B0604020202020204" pitchFamily="34" charset="0"/>
              <a:ea typeface="Calibri" panose="020F0502020204030204" pitchFamily="34" charset="0"/>
            </a:endParaRPr>
          </a:p>
          <a:p>
            <a:endParaRPr lang="en-US" dirty="0"/>
          </a:p>
        </p:txBody>
      </p:sp>
      <p:sp>
        <p:nvSpPr>
          <p:cNvPr id="9" name="Rectangle 8"/>
          <p:cNvSpPr/>
          <p:nvPr/>
        </p:nvSpPr>
        <p:spPr>
          <a:xfrm>
            <a:off x="3048000" y="2828836"/>
            <a:ext cx="6096000" cy="369332"/>
          </a:xfrm>
          <a:prstGeom prst="rect">
            <a:avLst/>
          </a:prstGeom>
        </p:spPr>
        <p:txBody>
          <a:bodyPr>
            <a:spAutoFit/>
          </a:bodyPr>
          <a:lstStyle/>
          <a:p>
            <a:r>
              <a:rPr lang="en-IN" dirty="0" smtClean="0">
                <a:latin typeface="Arial" panose="020B0604020202020204" pitchFamily="34" charset="0"/>
                <a:ea typeface="Calibri" panose="020F0502020204030204" pitchFamily="34" charset="0"/>
              </a:rPr>
              <a:t> </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51234318"/>
      </p:ext>
    </p:extLst>
  </p:cSld>
  <p:clrMapOvr>
    <a:masterClrMapping/>
  </p:clrMapOvr>
  <mc:AlternateContent xmlns:mc="http://schemas.openxmlformats.org/markup-compatibility/2006">
    <mc:Choice xmlns:p14="http://schemas.microsoft.com/office/powerpoint/2010/main" Requires="p14">
      <p:transition spd="slow" p14:dur="2000" advTm="23050"/>
    </mc:Choice>
    <mc:Fallback>
      <p:transition spd="slow" advTm="23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9194" y="1146356"/>
            <a:ext cx="10515600" cy="3373393"/>
          </a:xfrm>
        </p:spPr>
        <p:txBody>
          <a:bodyPr/>
          <a:lstStyle/>
          <a:p>
            <a:pPr>
              <a:lnSpc>
                <a:spcPct val="150000"/>
              </a:lnSpc>
            </a:pPr>
            <a:r>
              <a:rPr lang="en-IN" dirty="0">
                <a:latin typeface="Arial" panose="020B0604020202020204" pitchFamily="34" charset="0"/>
                <a:ea typeface="Calibri" panose="020F0502020204030204" pitchFamily="34" charset="0"/>
              </a:rPr>
              <a:t>The lubricants are classified into three groups:</a:t>
            </a:r>
            <a:endParaRPr lang="en-US" dirty="0"/>
          </a:p>
          <a:p>
            <a:pPr lvl="1">
              <a:lnSpc>
                <a:spcPct val="150000"/>
              </a:lnSpc>
              <a:buFont typeface="Wingdings" panose="05000000000000000000" pitchFamily="2" charset="2"/>
              <a:buChar char="Ø"/>
            </a:pPr>
            <a:r>
              <a:rPr lang="en-IN" sz="2600" dirty="0">
                <a:latin typeface="Arial" panose="020B0604020202020204" pitchFamily="34" charset="0"/>
                <a:ea typeface="Calibri" panose="020F0502020204030204" pitchFamily="34" charset="0"/>
              </a:rPr>
              <a:t>Liquid lubricants like mineral oils, animal </a:t>
            </a:r>
            <a:r>
              <a:rPr lang="en-IN" sz="2600" dirty="0" smtClean="0">
                <a:latin typeface="Arial" panose="020B0604020202020204" pitchFamily="34" charset="0"/>
                <a:ea typeface="Calibri" panose="020F0502020204030204" pitchFamily="34" charset="0"/>
              </a:rPr>
              <a:t>fats </a:t>
            </a:r>
            <a:r>
              <a:rPr lang="en-IN" sz="2600" dirty="0">
                <a:latin typeface="Arial" panose="020B0604020202020204" pitchFamily="34" charset="0"/>
                <a:ea typeface="Calibri" panose="020F0502020204030204" pitchFamily="34" charset="0"/>
              </a:rPr>
              <a:t>and vegetable oils</a:t>
            </a:r>
          </a:p>
          <a:p>
            <a:pPr lvl="1">
              <a:lnSpc>
                <a:spcPct val="150000"/>
              </a:lnSpc>
              <a:buFont typeface="Wingdings" panose="05000000000000000000" pitchFamily="2" charset="2"/>
              <a:buChar char="Ø"/>
            </a:pPr>
            <a:r>
              <a:rPr lang="en-IN" sz="2600" dirty="0">
                <a:latin typeface="Arial" panose="020B0604020202020204" pitchFamily="34" charset="0"/>
                <a:ea typeface="Calibri" panose="020F0502020204030204" pitchFamily="34" charset="0"/>
              </a:rPr>
              <a:t>Semi-solid lubricants like </a:t>
            </a:r>
            <a:r>
              <a:rPr lang="en-IN" sz="2600" dirty="0" smtClean="0">
                <a:latin typeface="Arial" panose="020B0604020202020204" pitchFamily="34" charset="0"/>
                <a:ea typeface="Calibri" panose="020F0502020204030204" pitchFamily="34" charset="0"/>
              </a:rPr>
              <a:t>Grease </a:t>
            </a:r>
            <a:r>
              <a:rPr lang="en-IN" sz="2600" dirty="0">
                <a:latin typeface="Arial" panose="020B0604020202020204" pitchFamily="34" charset="0"/>
                <a:ea typeface="Calibri" panose="020F0502020204030204" pitchFamily="34" charset="0"/>
              </a:rPr>
              <a:t>and </a:t>
            </a:r>
            <a:r>
              <a:rPr lang="en-IN" sz="2600" dirty="0" smtClean="0">
                <a:latin typeface="Arial" panose="020B0604020202020204" pitchFamily="34" charset="0"/>
                <a:ea typeface="Calibri" panose="020F0502020204030204" pitchFamily="34" charset="0"/>
              </a:rPr>
              <a:t>Vaseline</a:t>
            </a:r>
            <a:endParaRPr lang="en-IN" sz="2600" dirty="0">
              <a:latin typeface="Arial" panose="020B0604020202020204" pitchFamily="34" charset="0"/>
              <a:ea typeface="Calibri" panose="020F0502020204030204" pitchFamily="34" charset="0"/>
            </a:endParaRPr>
          </a:p>
          <a:p>
            <a:pPr lvl="1">
              <a:lnSpc>
                <a:spcPct val="150000"/>
              </a:lnSpc>
              <a:buFont typeface="Wingdings" panose="05000000000000000000" pitchFamily="2" charset="2"/>
              <a:buChar char="Ø"/>
            </a:pPr>
            <a:r>
              <a:rPr lang="en-IN" sz="2600" dirty="0">
                <a:latin typeface="Arial" panose="020B0604020202020204" pitchFamily="34" charset="0"/>
                <a:ea typeface="Calibri" panose="020F0502020204030204" pitchFamily="34" charset="0"/>
              </a:rPr>
              <a:t>Solid lubricants like </a:t>
            </a:r>
            <a:r>
              <a:rPr lang="en-IN" sz="2600" dirty="0" smtClean="0">
                <a:latin typeface="Arial" panose="020B0604020202020204" pitchFamily="34" charset="0"/>
                <a:ea typeface="Calibri" panose="020F0502020204030204" pitchFamily="34" charset="0"/>
              </a:rPr>
              <a:t>wax, </a:t>
            </a:r>
            <a:r>
              <a:rPr lang="en-IN" sz="2600" dirty="0">
                <a:latin typeface="Arial" panose="020B0604020202020204" pitchFamily="34" charset="0"/>
                <a:ea typeface="Calibri" panose="020F0502020204030204" pitchFamily="34" charset="0"/>
              </a:rPr>
              <a:t>talc, graphite and molybdenum </a:t>
            </a:r>
            <a:r>
              <a:rPr lang="en-IN" sz="2600" dirty="0" smtClean="0">
                <a:latin typeface="Arial" panose="020B0604020202020204" pitchFamily="34" charset="0"/>
                <a:ea typeface="Calibri" panose="020F0502020204030204" pitchFamily="34" charset="0"/>
              </a:rPr>
              <a:t>disulphide: Many new materials like different types of composites.</a:t>
            </a:r>
            <a:endParaRPr lang="en-US" sz="2600" dirty="0">
              <a:latin typeface="Arial" panose="020B0604020202020204" pitchFamily="34" charset="0"/>
              <a:ea typeface="Calibri" panose="020F0502020204030204" pitchFamily="34" charset="0"/>
            </a:endParaRPr>
          </a:p>
          <a:p>
            <a:endParaRPr lang="en-IN"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87879345"/>
      </p:ext>
    </p:extLst>
  </p:cSld>
  <p:clrMapOvr>
    <a:masterClrMapping/>
  </p:clrMapOvr>
  <mc:AlternateContent xmlns:mc="http://schemas.openxmlformats.org/markup-compatibility/2006">
    <mc:Choice xmlns:p14="http://schemas.microsoft.com/office/powerpoint/2010/main" Requires="p14">
      <p:transition spd="slow" p14:dur="2000" advTm="30454"/>
    </mc:Choice>
    <mc:Fallback>
      <p:transition spd="slow" advTm="30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772" y="1825625"/>
            <a:ext cx="5766019" cy="3624593"/>
          </a:xfrm>
          <a:prstGeom prst="rect">
            <a:avLst/>
          </a:prstGeom>
        </p:spPr>
      </p:pic>
      <p:sp>
        <p:nvSpPr>
          <p:cNvPr id="3" name="Title 1"/>
          <p:cNvSpPr txBox="1">
            <a:spLocks/>
          </p:cNvSpPr>
          <p:nvPr/>
        </p:nvSpPr>
        <p:spPr>
          <a:xfrm>
            <a:off x="838200" y="365126"/>
            <a:ext cx="4378234" cy="62765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smtClean="0">
                <a:latin typeface="Arial" panose="020B0604020202020204" pitchFamily="34" charset="0"/>
                <a:ea typeface="Calibri" panose="020F0502020204030204" pitchFamily="34" charset="0"/>
              </a:rPr>
              <a:t>Lubrication Regimes:</a:t>
            </a:r>
          </a:p>
        </p:txBody>
      </p:sp>
      <p:sp>
        <p:nvSpPr>
          <p:cNvPr id="4" name="Title 1"/>
          <p:cNvSpPr txBox="1">
            <a:spLocks/>
          </p:cNvSpPr>
          <p:nvPr/>
        </p:nvSpPr>
        <p:spPr>
          <a:xfrm>
            <a:off x="371841" y="1227909"/>
            <a:ext cx="4966514" cy="432816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rabicPeriod"/>
            </a:pPr>
            <a:r>
              <a:rPr lang="en-IN" sz="2400" dirty="0" smtClean="0">
                <a:latin typeface="Arial" panose="020B0604020202020204" pitchFamily="34" charset="0"/>
              </a:rPr>
              <a:t>Boundary Lubrication</a:t>
            </a:r>
          </a:p>
          <a:p>
            <a:pPr marL="514350" indent="-514350">
              <a:buAutoNum type="arabicPeriod"/>
            </a:pPr>
            <a:endParaRPr lang="en-IN" sz="2400" dirty="0" smtClean="0">
              <a:latin typeface="Arial" panose="020B0604020202020204" pitchFamily="34" charset="0"/>
            </a:endParaRPr>
          </a:p>
          <a:p>
            <a:pPr marL="514350" indent="-514350">
              <a:buAutoNum type="arabicPeriod"/>
            </a:pPr>
            <a:r>
              <a:rPr lang="en-IN" sz="2400" dirty="0" smtClean="0">
                <a:latin typeface="Arial" panose="020B0604020202020204" pitchFamily="34" charset="0"/>
              </a:rPr>
              <a:t>Mixed Lubrication</a:t>
            </a:r>
          </a:p>
          <a:p>
            <a:pPr marL="514350" indent="-514350">
              <a:buAutoNum type="arabicPeriod"/>
            </a:pPr>
            <a:endParaRPr lang="en-IN" sz="2400" dirty="0" smtClean="0">
              <a:latin typeface="Arial" panose="020B0604020202020204" pitchFamily="34" charset="0"/>
            </a:endParaRPr>
          </a:p>
          <a:p>
            <a:pPr marL="514350" indent="-514350">
              <a:buAutoNum type="arabicPeriod"/>
            </a:pPr>
            <a:r>
              <a:rPr lang="en-IN" sz="2400" dirty="0" smtClean="0">
                <a:latin typeface="Arial" panose="020B0604020202020204" pitchFamily="34" charset="0"/>
              </a:rPr>
              <a:t>Hydrodynamic Lubrication</a:t>
            </a:r>
          </a:p>
          <a:p>
            <a:pPr marL="514350" indent="-514350">
              <a:buAutoNum type="arabicPeriod"/>
            </a:pPr>
            <a:endParaRPr lang="en-IN" sz="2400" dirty="0">
              <a:latin typeface="Arial" panose="020B0604020202020204" pitchFamily="34" charset="0"/>
            </a:endParaRPr>
          </a:p>
          <a:p>
            <a:endParaRPr lang="en-IN" sz="2400" dirty="0" smtClean="0">
              <a:latin typeface="Arial" panose="020B0604020202020204" pitchFamily="34" charset="0"/>
            </a:endParaRPr>
          </a:p>
          <a:p>
            <a:endParaRPr lang="en-IN" sz="2400" dirty="0">
              <a:latin typeface="Arial" panose="020B0604020202020204" pitchFamily="34" charset="0"/>
            </a:endParaRPr>
          </a:p>
          <a:p>
            <a:pPr algn="just"/>
            <a:r>
              <a:rPr lang="en-IN" sz="2400" dirty="0" err="1" smtClean="0">
                <a:latin typeface="Arial" panose="020B0604020202020204" pitchFamily="34" charset="0"/>
              </a:rPr>
              <a:t>Elastohydrodynamic</a:t>
            </a:r>
            <a:r>
              <a:rPr lang="en-IN" sz="2400" dirty="0" smtClean="0">
                <a:latin typeface="Arial" panose="020B0604020202020204" pitchFamily="34" charset="0"/>
              </a:rPr>
              <a:t> Lubrication is observed in an intermediate range of mixed and hydrodynamic lubrication.</a:t>
            </a:r>
            <a:endParaRPr lang="en-US" sz="2400" dirty="0"/>
          </a:p>
        </p:txBody>
      </p:sp>
      <p:sp>
        <p:nvSpPr>
          <p:cNvPr id="5" name="TextBox 4"/>
          <p:cNvSpPr txBox="1"/>
          <p:nvPr/>
        </p:nvSpPr>
        <p:spPr>
          <a:xfrm>
            <a:off x="7439223" y="5646115"/>
            <a:ext cx="2375337" cy="369332"/>
          </a:xfrm>
          <a:prstGeom prst="rect">
            <a:avLst/>
          </a:prstGeom>
          <a:noFill/>
        </p:spPr>
        <p:txBody>
          <a:bodyPr wrap="square" rtlCol="0">
            <a:spAutoFit/>
          </a:bodyPr>
          <a:lstStyle/>
          <a:p>
            <a:r>
              <a:rPr lang="en-US" dirty="0" smtClean="0"/>
              <a:t>Fig. 1: </a:t>
            </a:r>
            <a:r>
              <a:rPr lang="en-US" dirty="0" err="1" smtClean="0"/>
              <a:t>Stribeck</a:t>
            </a:r>
            <a:r>
              <a:rPr lang="en-US" dirty="0" smtClean="0"/>
              <a:t> Curve</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65454426"/>
      </p:ext>
    </p:extLst>
  </p:cSld>
  <p:clrMapOvr>
    <a:masterClrMapping/>
  </p:clrMapOvr>
  <mc:AlternateContent xmlns:mc="http://schemas.openxmlformats.org/markup-compatibility/2006">
    <mc:Choice xmlns:p14="http://schemas.microsoft.com/office/powerpoint/2010/main" Requires="p14">
      <p:transition spd="slow" p14:dur="2000" advTm="39598"/>
    </mc:Choice>
    <mc:Fallback>
      <p:transition spd="slow" advTm="39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Arial" panose="020B0604020202020204" pitchFamily="34" charset="0"/>
                <a:ea typeface="Calibri" panose="020F0502020204030204" pitchFamily="34" charset="0"/>
              </a:rPr>
              <a:t>Basic Modes of Lubrication </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7300425"/>
              </p:ext>
            </p:extLst>
          </p:nvPr>
        </p:nvGraphicFramePr>
        <p:xfrm>
          <a:off x="542108" y="1320527"/>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78879859"/>
      </p:ext>
    </p:extLst>
  </p:cSld>
  <p:clrMapOvr>
    <a:masterClrMapping/>
  </p:clrMapOvr>
  <mc:AlternateContent xmlns:mc="http://schemas.openxmlformats.org/markup-compatibility/2006">
    <mc:Choice xmlns:p14="http://schemas.microsoft.com/office/powerpoint/2010/main" Requires="p14">
      <p:transition spd="slow" p14:dur="2000" advTm="22971"/>
    </mc:Choice>
    <mc:Fallback>
      <p:transition spd="slow" advTm="22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3" algn="l" rtl="0">
              <a:lnSpc>
                <a:spcPct val="90000"/>
              </a:lnSpc>
              <a:spcBef>
                <a:spcPct val="0"/>
              </a:spcBef>
            </a:pPr>
            <a:r>
              <a:rPr lang="en-US" sz="3200" b="1" dirty="0" smtClean="0">
                <a:latin typeface="Arial" panose="020B0604020202020204" pitchFamily="34" charset="0"/>
                <a:ea typeface="Calibri" panose="020F0502020204030204" pitchFamily="34" charset="0"/>
              </a:rPr>
              <a:t>Hydrodynamic</a:t>
            </a:r>
            <a:r>
              <a:rPr lang="en-US" sz="3600" b="1" dirty="0" smtClean="0">
                <a:latin typeface="Arial" panose="020B0604020202020204" pitchFamily="34" charset="0"/>
                <a:ea typeface="Calibri" panose="020F0502020204030204" pitchFamily="34" charset="0"/>
              </a:rPr>
              <a:t> </a:t>
            </a:r>
            <a:r>
              <a:rPr lang="en-US" sz="3200" b="1" dirty="0" smtClean="0">
                <a:latin typeface="Arial" panose="020B0604020202020204" pitchFamily="34" charset="0"/>
                <a:ea typeface="Calibri" panose="020F0502020204030204" pitchFamily="34" charset="0"/>
              </a:rPr>
              <a:t>lubrication</a:t>
            </a:r>
            <a:r>
              <a:rPr lang="en-US" sz="2200" dirty="0" smtClean="0">
                <a:latin typeface="Arial" panose="020B0604020202020204" pitchFamily="34" charset="0"/>
                <a:ea typeface="Calibri" panose="020F0502020204030204" pitchFamily="34" charset="0"/>
              </a:rPr>
              <a:t/>
            </a:r>
            <a:br>
              <a:rPr lang="en-US" sz="2200" dirty="0" smtClean="0">
                <a:latin typeface="Arial" panose="020B0604020202020204" pitchFamily="34" charset="0"/>
                <a:ea typeface="Calibri" panose="020F0502020204030204" pitchFamily="34" charset="0"/>
              </a:rPr>
            </a:br>
            <a:endParaRPr lang="en-US" dirty="0"/>
          </a:p>
        </p:txBody>
      </p:sp>
      <p:sp>
        <p:nvSpPr>
          <p:cNvPr id="3" name="Content Placeholder 2"/>
          <p:cNvSpPr>
            <a:spLocks noGrp="1"/>
          </p:cNvSpPr>
          <p:nvPr>
            <p:ph idx="1"/>
          </p:nvPr>
        </p:nvSpPr>
        <p:spPr>
          <a:xfrm>
            <a:off x="838200" y="1503123"/>
            <a:ext cx="10515600" cy="4673840"/>
          </a:xfrm>
        </p:spPr>
        <p:txBody>
          <a:bodyPr/>
          <a:lstStyle/>
          <a:p>
            <a:pPr marL="0" indent="0">
              <a:buNone/>
            </a:pPr>
            <a:r>
              <a:rPr lang="en-IN" sz="2400" b="1" dirty="0" smtClean="0">
                <a:latin typeface="Arial" panose="020B0604020202020204" pitchFamily="34" charset="0"/>
                <a:ea typeface="Calibri" panose="020F0502020204030204" pitchFamily="34" charset="0"/>
              </a:rPr>
              <a:t>Principle of hydrodynamic lubrication in </a:t>
            </a:r>
            <a:r>
              <a:rPr lang="en-IN" sz="2400" b="1" dirty="0">
                <a:latin typeface="Arial" panose="020B0604020202020204" pitchFamily="34" charset="0"/>
                <a:ea typeface="Calibri" panose="020F0502020204030204" pitchFamily="34" charset="0"/>
              </a:rPr>
              <a:t>j</a:t>
            </a:r>
            <a:r>
              <a:rPr lang="en-IN" sz="2400" b="1" dirty="0" smtClean="0">
                <a:latin typeface="Arial" panose="020B0604020202020204" pitchFamily="34" charset="0"/>
                <a:ea typeface="Calibri" panose="020F0502020204030204" pitchFamily="34" charset="0"/>
              </a:rPr>
              <a:t>ournal bearings</a:t>
            </a:r>
          </a:p>
          <a:p>
            <a:pPr marL="0" indent="0">
              <a:buNone/>
            </a:pPr>
            <a:endParaRPr lang="en-US" sz="2400" b="1" dirty="0"/>
          </a:p>
        </p:txBody>
      </p:sp>
      <p:pic>
        <p:nvPicPr>
          <p:cNvPr id="12" name="Picture 11"/>
          <p:cNvPicPr/>
          <p:nvPr/>
        </p:nvPicPr>
        <p:blipFill>
          <a:blip r:embed="rId4" cstate="print">
            <a:extLst>
              <a:ext uri="{28A0092B-C50C-407E-A947-70E740481C1C}">
                <a14:useLocalDpi xmlns:a14="http://schemas.microsoft.com/office/drawing/2010/main" val="0"/>
              </a:ext>
            </a:extLst>
          </a:blip>
          <a:stretch>
            <a:fillRect/>
          </a:stretch>
        </p:blipFill>
        <p:spPr>
          <a:xfrm>
            <a:off x="979069" y="2016692"/>
            <a:ext cx="4707747" cy="4160271"/>
          </a:xfrm>
          <a:prstGeom prst="rect">
            <a:avLst/>
          </a:prstGeom>
        </p:spPr>
      </p:pic>
      <p:pic>
        <p:nvPicPr>
          <p:cNvPr id="13" name="Picture 12"/>
          <p:cNvPicPr/>
          <p:nvPr/>
        </p:nvPicPr>
        <p:blipFill>
          <a:blip r:embed="rId5" cstate="print">
            <a:extLst>
              <a:ext uri="{28A0092B-C50C-407E-A947-70E740481C1C}">
                <a14:useLocalDpi xmlns:a14="http://schemas.microsoft.com/office/drawing/2010/main" val="0"/>
              </a:ext>
            </a:extLst>
          </a:blip>
          <a:stretch>
            <a:fillRect/>
          </a:stretch>
        </p:blipFill>
        <p:spPr>
          <a:xfrm>
            <a:off x="6714985" y="2299343"/>
            <a:ext cx="3112187" cy="3018892"/>
          </a:xfrm>
          <a:prstGeom prst="rect">
            <a:avLst/>
          </a:prstGeom>
        </p:spPr>
      </p:pic>
      <p:sp>
        <p:nvSpPr>
          <p:cNvPr id="14" name="TextBox 13"/>
          <p:cNvSpPr txBox="1"/>
          <p:nvPr/>
        </p:nvSpPr>
        <p:spPr>
          <a:xfrm>
            <a:off x="220718" y="6176580"/>
            <a:ext cx="7178566" cy="646331"/>
          </a:xfrm>
          <a:prstGeom prst="rect">
            <a:avLst/>
          </a:prstGeom>
          <a:noFill/>
        </p:spPr>
        <p:txBody>
          <a:bodyPr wrap="square" rtlCol="0">
            <a:spAutoFit/>
          </a:bodyPr>
          <a:lstStyle/>
          <a:p>
            <a:pPr algn="ctr"/>
            <a:r>
              <a:rPr lang="en-US" dirty="0" smtClean="0">
                <a:latin typeface="Arial" panose="020B0604020202020204" pitchFamily="34" charset="0"/>
                <a:ea typeface="Calibri" panose="020F0502020204030204" pitchFamily="34" charset="0"/>
              </a:rPr>
              <a:t>Fig 2: Mechanism of pressure development</a:t>
            </a:r>
          </a:p>
          <a:p>
            <a:pPr marL="342900" indent="-342900">
              <a:buAutoNum type="alphaLcParenBoth"/>
            </a:pPr>
            <a:r>
              <a:rPr lang="en-US" dirty="0" smtClean="0">
                <a:latin typeface="Arial" panose="020B0604020202020204" pitchFamily="34" charset="0"/>
              </a:rPr>
              <a:t>Journal at rest (b) Journal starts to rotate (c) Journal at full speed</a:t>
            </a:r>
            <a:endParaRPr lang="en-US" dirty="0"/>
          </a:p>
        </p:txBody>
      </p:sp>
      <p:sp>
        <p:nvSpPr>
          <p:cNvPr id="15" name="TextBox 14"/>
          <p:cNvSpPr txBox="1"/>
          <p:nvPr/>
        </p:nvSpPr>
        <p:spPr>
          <a:xfrm>
            <a:off x="7021322" y="5620065"/>
            <a:ext cx="3016057" cy="369332"/>
          </a:xfrm>
          <a:prstGeom prst="rect">
            <a:avLst/>
          </a:prstGeom>
          <a:noFill/>
        </p:spPr>
        <p:txBody>
          <a:bodyPr wrap="square" rtlCol="0">
            <a:spAutoFit/>
          </a:bodyPr>
          <a:lstStyle/>
          <a:p>
            <a:r>
              <a:rPr lang="en-US" dirty="0" smtClean="0">
                <a:latin typeface="Arial" panose="020B0604020202020204" pitchFamily="34" charset="0"/>
                <a:ea typeface="Calibri" panose="020F0502020204030204" pitchFamily="34" charset="0"/>
              </a:rPr>
              <a:t>Fig 3: Pressure Distribution</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04324291"/>
      </p:ext>
    </p:extLst>
  </p:cSld>
  <p:clrMapOvr>
    <a:masterClrMapping/>
  </p:clrMapOvr>
  <mc:AlternateContent xmlns:mc="http://schemas.openxmlformats.org/markup-compatibility/2006">
    <mc:Choice xmlns:p14="http://schemas.microsoft.com/office/powerpoint/2010/main" Requires="p14">
      <p:transition spd="slow" p14:dur="2000" advTm="131636"/>
    </mc:Choice>
    <mc:Fallback>
      <p:transition spd="slow" advTm="131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Arial" panose="020B0604020202020204" pitchFamily="34" charset="0"/>
                <a:ea typeface="Calibri" panose="020F0502020204030204" pitchFamily="34" charset="0"/>
              </a:rPr>
              <a:t>Hydrodynamic </a:t>
            </a:r>
            <a:r>
              <a:rPr lang="en-IN" sz="3200" b="1" dirty="0">
                <a:latin typeface="Arial" panose="020B0604020202020204" pitchFamily="34" charset="0"/>
                <a:ea typeface="Calibri" panose="020F0502020204030204" pitchFamily="34" charset="0"/>
              </a:rPr>
              <a:t>journal </a:t>
            </a:r>
            <a:r>
              <a:rPr lang="en-IN" sz="3200" b="1" dirty="0" smtClean="0">
                <a:latin typeface="Arial" panose="020B0604020202020204" pitchFamily="34" charset="0"/>
                <a:ea typeface="Calibri" panose="020F0502020204030204" pitchFamily="34" charset="0"/>
              </a:rPr>
              <a:t>bearings</a:t>
            </a:r>
            <a:endParaRPr lang="en-US" sz="3200" dirty="0"/>
          </a:p>
        </p:txBody>
      </p:sp>
      <p:sp>
        <p:nvSpPr>
          <p:cNvPr id="3" name="Content Placeholder 2"/>
          <p:cNvSpPr>
            <a:spLocks noGrp="1"/>
          </p:cNvSpPr>
          <p:nvPr>
            <p:ph idx="1"/>
          </p:nvPr>
        </p:nvSpPr>
        <p:spPr>
          <a:xfrm>
            <a:off x="838200" y="1453019"/>
            <a:ext cx="10515600" cy="4723944"/>
          </a:xfrm>
        </p:spPr>
        <p:txBody>
          <a:bodyPr/>
          <a:lstStyle/>
          <a:p>
            <a:pPr>
              <a:lnSpc>
                <a:spcPct val="150000"/>
              </a:lnSpc>
            </a:pPr>
            <a:r>
              <a:rPr lang="en-US" sz="2200" dirty="0" smtClean="0">
                <a:latin typeface="Arial" panose="020B0604020202020204" pitchFamily="34" charset="0"/>
                <a:cs typeface="Arial" panose="020B0604020202020204" pitchFamily="34" charset="0"/>
              </a:rPr>
              <a:t>There are two types of </a:t>
            </a:r>
            <a:r>
              <a:rPr lang="en-US" sz="2200" dirty="0">
                <a:latin typeface="Arial" panose="020B0604020202020204" pitchFamily="34" charset="0"/>
                <a:ea typeface="Calibri" panose="020F0502020204030204" pitchFamily="34" charset="0"/>
                <a:cs typeface="Arial" panose="020B0604020202020204" pitchFamily="34" charset="0"/>
              </a:rPr>
              <a:t>Hydrodynamic </a:t>
            </a:r>
            <a:r>
              <a:rPr lang="en-IN" sz="2200" dirty="0">
                <a:latin typeface="Arial" panose="020B0604020202020204" pitchFamily="34" charset="0"/>
                <a:ea typeface="Calibri" panose="020F0502020204030204" pitchFamily="34" charset="0"/>
                <a:cs typeface="Arial" panose="020B0604020202020204" pitchFamily="34" charset="0"/>
              </a:rPr>
              <a:t>journal </a:t>
            </a:r>
            <a:r>
              <a:rPr lang="en-IN" sz="2200" dirty="0" smtClean="0">
                <a:latin typeface="Arial" panose="020B0604020202020204" pitchFamily="34" charset="0"/>
                <a:ea typeface="Calibri" panose="020F0502020204030204" pitchFamily="34" charset="0"/>
                <a:cs typeface="Arial" panose="020B0604020202020204" pitchFamily="34" charset="0"/>
              </a:rPr>
              <a:t>bearings</a:t>
            </a:r>
            <a:endParaRPr lang="en-US" sz="2200" dirty="0">
              <a:latin typeface="Arial" panose="020B0604020202020204" pitchFamily="34" charset="0"/>
              <a:cs typeface="Arial" panose="020B0604020202020204" pitchFamily="34" charset="0"/>
            </a:endParaRPr>
          </a:p>
          <a:p>
            <a:pPr lvl="1">
              <a:lnSpc>
                <a:spcPct val="150000"/>
              </a:lnSpc>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Full journal </a:t>
            </a:r>
            <a:r>
              <a:rPr lang="en-IN" sz="2000" dirty="0" smtClean="0">
                <a:latin typeface="Arial" panose="020B0604020202020204" pitchFamily="34" charset="0"/>
                <a:ea typeface="Calibri" panose="020F0502020204030204" pitchFamily="34" charset="0"/>
                <a:cs typeface="Arial" panose="020B0604020202020204" pitchFamily="34" charset="0"/>
              </a:rPr>
              <a:t>bearing</a:t>
            </a:r>
          </a:p>
          <a:p>
            <a:pPr lvl="1">
              <a:lnSpc>
                <a:spcPct val="150000"/>
              </a:lnSpc>
              <a:buFont typeface="Wingdings" panose="05000000000000000000" pitchFamily="2" charset="2"/>
              <a:buChar char="Ø"/>
            </a:pPr>
            <a:r>
              <a:rPr lang="en-IN" sz="2000" dirty="0" smtClean="0">
                <a:latin typeface="Arial" panose="020B0604020202020204" pitchFamily="34" charset="0"/>
                <a:cs typeface="Arial" panose="020B0604020202020204" pitchFamily="34" charset="0"/>
              </a:rPr>
              <a:t>Partial bearing</a:t>
            </a:r>
          </a:p>
          <a:p>
            <a:pPr lvl="1">
              <a:lnSpc>
                <a:spcPct val="150000"/>
              </a:lnSpc>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3352703" y="3382028"/>
            <a:ext cx="5127418" cy="2516514"/>
          </a:xfrm>
          <a:prstGeom prst="rect">
            <a:avLst/>
          </a:prstGeom>
        </p:spPr>
      </p:pic>
      <p:sp>
        <p:nvSpPr>
          <p:cNvPr id="5" name="TextBox 4"/>
          <p:cNvSpPr txBox="1"/>
          <p:nvPr/>
        </p:nvSpPr>
        <p:spPr>
          <a:xfrm>
            <a:off x="3228925" y="5898542"/>
            <a:ext cx="490390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Fig 4:  (a) full bearing           (b) Partial bearing</a:t>
            </a:r>
            <a:endParaRPr lang="en-US" dirty="0">
              <a:latin typeface="Arial" panose="020B0604020202020204" pitchFamily="34" charset="0"/>
              <a:cs typeface="Arial" panose="020B0604020202020204" pitchFamily="34"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1582200"/>
      </p:ext>
    </p:extLst>
  </p:cSld>
  <p:clrMapOvr>
    <a:masterClrMapping/>
  </p:clrMapOvr>
  <mc:AlternateContent xmlns:mc="http://schemas.openxmlformats.org/markup-compatibility/2006">
    <mc:Choice xmlns:p14="http://schemas.microsoft.com/office/powerpoint/2010/main" Requires="p14">
      <p:transition spd="slow" p14:dur="2000" advTm="33931"/>
    </mc:Choice>
    <mc:Fallback>
      <p:transition spd="slow" advTm="33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Arial" panose="020B0604020202020204" pitchFamily="34" charset="0"/>
                <a:cs typeface="Arial" panose="020B0604020202020204" pitchFamily="34" charset="0"/>
              </a:rPr>
              <a:t>Thrust bearings</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555531"/>
            <a:ext cx="10515600" cy="4621432"/>
          </a:xfrm>
        </p:spPr>
        <p:txBody>
          <a:bodyPr/>
          <a:lstStyle/>
          <a:p>
            <a:pPr algn="just">
              <a:lnSpc>
                <a:spcPct val="130000"/>
              </a:lnSpc>
            </a:pPr>
            <a:r>
              <a:rPr lang="en-US" sz="2200" dirty="0">
                <a:latin typeface="Arial" panose="020B0604020202020204" pitchFamily="34" charset="0"/>
                <a:ea typeface="Calibri" panose="020F0502020204030204" pitchFamily="34" charset="0"/>
              </a:rPr>
              <a:t>There are two types of thrust bearings which takes axial load.</a:t>
            </a:r>
          </a:p>
          <a:p>
            <a:pPr lvl="1">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Foot step bearing</a:t>
            </a:r>
          </a:p>
          <a:p>
            <a:pPr lvl="1">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Collar bearing</a:t>
            </a:r>
          </a:p>
          <a:p>
            <a:pPr marL="0" indent="0">
              <a:buNone/>
            </a:pPr>
            <a:endParaRPr lang="en-US" dirty="0"/>
          </a:p>
        </p:txBody>
      </p:sp>
      <p:sp>
        <p:nvSpPr>
          <p:cNvPr id="7" name="TextBox 6"/>
          <p:cNvSpPr txBox="1"/>
          <p:nvPr/>
        </p:nvSpPr>
        <p:spPr>
          <a:xfrm>
            <a:off x="2643905" y="6127234"/>
            <a:ext cx="7288372"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Fig 5:     (a) Footstep bearing                             (b) Collar bearing                         </a:t>
            </a:r>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5543" y="2976478"/>
            <a:ext cx="3240457" cy="295312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2147" y="3120780"/>
            <a:ext cx="3302392" cy="2664522"/>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27297131"/>
      </p:ext>
    </p:extLst>
  </p:cSld>
  <p:clrMapOvr>
    <a:masterClrMapping/>
  </p:clrMapOvr>
  <mc:AlternateContent xmlns:mc="http://schemas.openxmlformats.org/markup-compatibility/2006">
    <mc:Choice xmlns:p14="http://schemas.microsoft.com/office/powerpoint/2010/main" Requires="p14">
      <p:transition spd="slow" p14:dur="2000" advTm="58645"/>
    </mc:Choice>
    <mc:Fallback>
      <p:transition spd="slow" advTm="58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3369</TotalTime>
  <Words>1462</Words>
  <Application>Microsoft Office PowerPoint</Application>
  <PresentationFormat>Widescreen</PresentationFormat>
  <Paragraphs>167</Paragraphs>
  <Slides>22</Slides>
  <Notes>0</Notes>
  <HiddenSlides>0</HiddenSlides>
  <MMClips>22</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22</vt:i4>
      </vt:variant>
    </vt:vector>
  </HeadingPairs>
  <TitlesOfParts>
    <vt:vector size="32" baseType="lpstr">
      <vt:lpstr>Arial</vt:lpstr>
      <vt:lpstr>Arial Black</vt:lpstr>
      <vt:lpstr>Calibri</vt:lpstr>
      <vt:lpstr>Calibri Light</vt:lpstr>
      <vt:lpstr>Cambria Math</vt:lpstr>
      <vt:lpstr>Vrinda</vt:lpstr>
      <vt:lpstr>Wingdings</vt:lpstr>
      <vt:lpstr>Office Theme</vt:lpstr>
      <vt:lpstr>Equation</vt:lpstr>
      <vt:lpstr>MathType 7.0 Equation</vt:lpstr>
      <vt:lpstr>ME 322: Machine Design</vt:lpstr>
      <vt:lpstr>Tribology</vt:lpstr>
      <vt:lpstr>Lubrication</vt:lpstr>
      <vt:lpstr>PowerPoint Presentation</vt:lpstr>
      <vt:lpstr>PowerPoint Presentation</vt:lpstr>
      <vt:lpstr>Basic Modes of Lubrication </vt:lpstr>
      <vt:lpstr>Hydrodynamic lubrication </vt:lpstr>
      <vt:lpstr>Hydrodynamic journal bearings</vt:lpstr>
      <vt:lpstr>Thrust bearings</vt:lpstr>
      <vt:lpstr>Hydrostatic Lubrication</vt:lpstr>
      <vt:lpstr>Boundary lubrication </vt:lpstr>
      <vt:lpstr>Elastohydrodynamic Lubrication</vt:lpstr>
      <vt:lpstr>PowerPoint Presentation</vt:lpstr>
      <vt:lpstr>PowerPoint Presentation</vt:lpstr>
      <vt:lpstr>Viscometry</vt:lpstr>
      <vt:lpstr>Rotational Viscometer</vt:lpstr>
      <vt:lpstr>Capillary Viscometer</vt:lpstr>
      <vt:lpstr>Efflux Viscometer</vt:lpstr>
      <vt:lpstr>PowerPoint Presentation</vt:lpstr>
      <vt:lpstr>Falling Sphere Viscometer</vt:lpstr>
      <vt:lpstr>Viscosity Index (VI)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 322: Machine Design</dc:title>
  <dc:creator>SYED NAYAB RASOOL</dc:creator>
  <cp:lastModifiedBy>Sashindra Kumar Kakoty</cp:lastModifiedBy>
  <cp:revision>186</cp:revision>
  <dcterms:created xsi:type="dcterms:W3CDTF">2021-01-17T09:12:25Z</dcterms:created>
  <dcterms:modified xsi:type="dcterms:W3CDTF">2021-02-06T12:47:09Z</dcterms:modified>
</cp:coreProperties>
</file>